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0" r:id="rId3"/>
    <p:sldId id="274" r:id="rId4"/>
    <p:sldId id="275" r:id="rId5"/>
    <p:sldId id="257" r:id="rId6"/>
    <p:sldId id="303" r:id="rId7"/>
    <p:sldId id="261" r:id="rId8"/>
    <p:sldId id="262" r:id="rId9"/>
    <p:sldId id="304" r:id="rId10"/>
    <p:sldId id="301" r:id="rId11"/>
    <p:sldId id="302" r:id="rId12"/>
    <p:sldId id="299" r:id="rId13"/>
    <p:sldId id="290" r:id="rId14"/>
    <p:sldId id="266" r:id="rId15"/>
    <p:sldId id="268" r:id="rId16"/>
    <p:sldId id="267" r:id="rId17"/>
    <p:sldId id="269" r:id="rId18"/>
    <p:sldId id="294" r:id="rId19"/>
    <p:sldId id="297" r:id="rId20"/>
    <p:sldId id="298" r:id="rId21"/>
    <p:sldId id="291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650"/>
    <a:srgbClr val="5D9C54"/>
    <a:srgbClr val="99CCFF"/>
    <a:srgbClr val="5DFFF0"/>
    <a:srgbClr val="E8870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3EE4B-2305-4644-9173-B94DCB219D3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AA46CF-F904-4EF8-B821-6705B37E8881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GB" dirty="0" smtClean="0"/>
            <a:t>Advisory Group</a:t>
          </a:r>
          <a:endParaRPr lang="en-GB" dirty="0"/>
        </a:p>
      </dgm:t>
    </dgm:pt>
    <dgm:pt modelId="{B2089537-44C8-4EC2-AFA5-E1B6C1888BF4}" type="parTrans" cxnId="{2E9B36D5-8556-4015-82A1-8DE48CB22DD2}">
      <dgm:prSet/>
      <dgm:spPr/>
      <dgm:t>
        <a:bodyPr/>
        <a:lstStyle/>
        <a:p>
          <a:endParaRPr lang="en-GB"/>
        </a:p>
      </dgm:t>
    </dgm:pt>
    <dgm:pt modelId="{73A0D427-442B-4CA8-894E-35CFB6042B62}" type="sibTrans" cxnId="{2E9B36D5-8556-4015-82A1-8DE48CB22DD2}">
      <dgm:prSet/>
      <dgm:spPr/>
      <dgm:t>
        <a:bodyPr/>
        <a:lstStyle/>
        <a:p>
          <a:endParaRPr lang="en-GB"/>
        </a:p>
      </dgm:t>
    </dgm:pt>
    <dgm:pt modelId="{3AFD145A-BED4-4942-B88C-030D9548D9F6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  <a:tileRect/>
        </a:gradFill>
      </dgm:spPr>
      <dgm:t>
        <a:bodyPr/>
        <a:lstStyle/>
        <a:p>
          <a:r>
            <a:rPr lang="en-GB" dirty="0" smtClean="0"/>
            <a:t>Others</a:t>
          </a:r>
          <a:endParaRPr lang="en-GB" dirty="0"/>
        </a:p>
      </dgm:t>
    </dgm:pt>
    <dgm:pt modelId="{6BF75401-7BFD-4FCD-B8F6-E91D220959FC}" type="parTrans" cxnId="{D46206C0-B216-4758-BCCD-A8F8868F37A6}">
      <dgm:prSet/>
      <dgm:spPr>
        <a:ln>
          <a:solidFill>
            <a:srgbClr val="8C4650"/>
          </a:solidFill>
        </a:ln>
      </dgm:spPr>
      <dgm:t>
        <a:bodyPr/>
        <a:lstStyle/>
        <a:p>
          <a:endParaRPr lang="en-GB"/>
        </a:p>
      </dgm:t>
    </dgm:pt>
    <dgm:pt modelId="{3AB71880-127F-42F5-8C96-B6A4C5445DB9}" type="sibTrans" cxnId="{D46206C0-B216-4758-BCCD-A8F8868F37A6}">
      <dgm:prSet/>
      <dgm:spPr/>
      <dgm:t>
        <a:bodyPr/>
        <a:lstStyle/>
        <a:p>
          <a:endParaRPr lang="en-GB"/>
        </a:p>
      </dgm:t>
    </dgm:pt>
    <dgm:pt modelId="{31220726-8065-4B4D-BC27-EB7F9345A2F7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</dgm:spPr>
      <dgm:t>
        <a:bodyPr/>
        <a:lstStyle/>
        <a:p>
          <a:r>
            <a:rPr lang="en-GB" dirty="0" smtClean="0"/>
            <a:t>Parish Council</a:t>
          </a:r>
          <a:endParaRPr lang="en-GB" dirty="0"/>
        </a:p>
      </dgm:t>
    </dgm:pt>
    <dgm:pt modelId="{B7AF3BCA-8BF5-4542-B8F9-5A7B107DDD23}" type="parTrans" cxnId="{96831210-4100-463F-A053-103F8ED67BA3}">
      <dgm:prSet/>
      <dgm:spPr>
        <a:ln>
          <a:solidFill>
            <a:srgbClr val="8C4650"/>
          </a:solidFill>
        </a:ln>
      </dgm:spPr>
      <dgm:t>
        <a:bodyPr/>
        <a:lstStyle/>
        <a:p>
          <a:endParaRPr lang="en-GB"/>
        </a:p>
      </dgm:t>
    </dgm:pt>
    <dgm:pt modelId="{AFE8CE4C-60C3-4231-AB37-D1276016DEC4}" type="sibTrans" cxnId="{96831210-4100-463F-A053-103F8ED67BA3}">
      <dgm:prSet/>
      <dgm:spPr/>
      <dgm:t>
        <a:bodyPr/>
        <a:lstStyle/>
        <a:p>
          <a:endParaRPr lang="en-GB"/>
        </a:p>
      </dgm:t>
    </dgm:pt>
    <dgm:pt modelId="{A79E16F8-DB5E-4A0C-9557-35512845F593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/>
            <a:t>Village</a:t>
          </a:r>
          <a:endParaRPr lang="en-GB" dirty="0"/>
        </a:p>
      </dgm:t>
    </dgm:pt>
    <dgm:pt modelId="{A69AA263-CB7C-4ECD-9EE7-A2FA27F99601}" type="parTrans" cxnId="{2A428BE5-FD7F-4E24-A526-152D64AA1F86}">
      <dgm:prSet/>
      <dgm:spPr>
        <a:ln>
          <a:solidFill>
            <a:srgbClr val="8C4650"/>
          </a:solidFill>
        </a:ln>
      </dgm:spPr>
      <dgm:t>
        <a:bodyPr/>
        <a:lstStyle/>
        <a:p>
          <a:endParaRPr lang="en-GB"/>
        </a:p>
      </dgm:t>
    </dgm:pt>
    <dgm:pt modelId="{0EA1D18D-738A-40BB-8268-8049521413E8}" type="sibTrans" cxnId="{2A428BE5-FD7F-4E24-A526-152D64AA1F86}">
      <dgm:prSet/>
      <dgm:spPr/>
      <dgm:t>
        <a:bodyPr/>
        <a:lstStyle/>
        <a:p>
          <a:endParaRPr lang="en-GB"/>
        </a:p>
      </dgm:t>
    </dgm:pt>
    <dgm:pt modelId="{7DFCBDB4-07F4-4E9E-9C69-B27A3BC4DD19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1"/>
          <a:tileRect/>
        </a:gradFill>
      </dgm:spPr>
      <dgm:t>
        <a:bodyPr/>
        <a:lstStyle/>
        <a:p>
          <a:r>
            <a:rPr lang="en-GB" dirty="0" smtClean="0"/>
            <a:t>District Council</a:t>
          </a:r>
          <a:endParaRPr lang="en-GB" dirty="0"/>
        </a:p>
      </dgm:t>
    </dgm:pt>
    <dgm:pt modelId="{C83EED42-18EF-4DE8-9896-B41BF308FE35}" type="parTrans" cxnId="{2AC1F3D1-DC44-41B4-961A-66EE0DE16754}">
      <dgm:prSet/>
      <dgm:spPr>
        <a:ln>
          <a:solidFill>
            <a:srgbClr val="8C4650"/>
          </a:solidFill>
        </a:ln>
      </dgm:spPr>
      <dgm:t>
        <a:bodyPr/>
        <a:lstStyle/>
        <a:p>
          <a:endParaRPr lang="en-GB"/>
        </a:p>
      </dgm:t>
    </dgm:pt>
    <dgm:pt modelId="{4D8624BC-56E4-4B60-A397-E0DF539AF003}" type="sibTrans" cxnId="{2AC1F3D1-DC44-41B4-961A-66EE0DE16754}">
      <dgm:prSet/>
      <dgm:spPr/>
      <dgm:t>
        <a:bodyPr/>
        <a:lstStyle/>
        <a:p>
          <a:endParaRPr lang="en-GB"/>
        </a:p>
      </dgm:t>
    </dgm:pt>
    <dgm:pt modelId="{4650B7A9-7ACB-4E8C-8970-F33D714B42DD}" type="pres">
      <dgm:prSet presAssocID="{6AF3EE4B-2305-4644-9173-B94DCB219D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208FFB-1956-4C44-823C-FC99C234CD04}" type="pres">
      <dgm:prSet presAssocID="{D4AA46CF-F904-4EF8-B821-6705B37E8881}" presName="centerShape" presStyleLbl="node0" presStyleIdx="0" presStyleCnt="1"/>
      <dgm:spPr/>
      <dgm:t>
        <a:bodyPr/>
        <a:lstStyle/>
        <a:p>
          <a:endParaRPr lang="en-GB"/>
        </a:p>
      </dgm:t>
    </dgm:pt>
    <dgm:pt modelId="{90C5CFCC-DA9E-4A7F-BC46-BCE8A814EC16}" type="pres">
      <dgm:prSet presAssocID="{6BF75401-7BFD-4FCD-B8F6-E91D220959FC}" presName="Name9" presStyleLbl="parChTrans1D2" presStyleIdx="0" presStyleCnt="4"/>
      <dgm:spPr/>
      <dgm:t>
        <a:bodyPr/>
        <a:lstStyle/>
        <a:p>
          <a:endParaRPr lang="en-GB"/>
        </a:p>
      </dgm:t>
    </dgm:pt>
    <dgm:pt modelId="{CBAD2786-DC91-40F9-BA7A-E752560A9666}" type="pres">
      <dgm:prSet presAssocID="{6BF75401-7BFD-4FCD-B8F6-E91D220959FC}" presName="connTx" presStyleLbl="parChTrans1D2" presStyleIdx="0" presStyleCnt="4"/>
      <dgm:spPr/>
      <dgm:t>
        <a:bodyPr/>
        <a:lstStyle/>
        <a:p>
          <a:endParaRPr lang="en-GB"/>
        </a:p>
      </dgm:t>
    </dgm:pt>
    <dgm:pt modelId="{CAA43C85-4A47-4219-A47C-7430D18BCC2B}" type="pres">
      <dgm:prSet presAssocID="{3AFD145A-BED4-4942-B88C-030D9548D9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BDBD0-B51B-4864-8870-1898BA9AB9B3}" type="pres">
      <dgm:prSet presAssocID="{B7AF3BCA-8BF5-4542-B8F9-5A7B107DDD23}" presName="Name9" presStyleLbl="parChTrans1D2" presStyleIdx="1" presStyleCnt="4"/>
      <dgm:spPr/>
      <dgm:t>
        <a:bodyPr/>
        <a:lstStyle/>
        <a:p>
          <a:endParaRPr lang="en-GB"/>
        </a:p>
      </dgm:t>
    </dgm:pt>
    <dgm:pt modelId="{573F3019-EAB0-4FCE-A503-598F656A710C}" type="pres">
      <dgm:prSet presAssocID="{B7AF3BCA-8BF5-4542-B8F9-5A7B107DDD23}" presName="connTx" presStyleLbl="parChTrans1D2" presStyleIdx="1" presStyleCnt="4"/>
      <dgm:spPr/>
      <dgm:t>
        <a:bodyPr/>
        <a:lstStyle/>
        <a:p>
          <a:endParaRPr lang="en-GB"/>
        </a:p>
      </dgm:t>
    </dgm:pt>
    <dgm:pt modelId="{810DA143-C58C-41CF-A6D9-CF496007703C}" type="pres">
      <dgm:prSet presAssocID="{31220726-8065-4B4D-BC27-EB7F9345A2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4C8DC-062B-42C9-A343-C958FE0BD6D7}" type="pres">
      <dgm:prSet presAssocID="{A69AA263-CB7C-4ECD-9EE7-A2FA27F99601}" presName="Name9" presStyleLbl="parChTrans1D2" presStyleIdx="2" presStyleCnt="4"/>
      <dgm:spPr/>
      <dgm:t>
        <a:bodyPr/>
        <a:lstStyle/>
        <a:p>
          <a:endParaRPr lang="en-GB"/>
        </a:p>
      </dgm:t>
    </dgm:pt>
    <dgm:pt modelId="{AB0006AE-159F-43E6-A561-2EEEB37FDFB5}" type="pres">
      <dgm:prSet presAssocID="{A69AA263-CB7C-4ECD-9EE7-A2FA27F99601}" presName="connTx" presStyleLbl="parChTrans1D2" presStyleIdx="2" presStyleCnt="4"/>
      <dgm:spPr/>
      <dgm:t>
        <a:bodyPr/>
        <a:lstStyle/>
        <a:p>
          <a:endParaRPr lang="en-GB"/>
        </a:p>
      </dgm:t>
    </dgm:pt>
    <dgm:pt modelId="{4E463A01-1E2A-4BF7-A304-3A1CA7A45D91}" type="pres">
      <dgm:prSet presAssocID="{A79E16F8-DB5E-4A0C-9557-35512845F5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97131-114B-4CD2-A386-D3F4163AEE98}" type="pres">
      <dgm:prSet presAssocID="{C83EED42-18EF-4DE8-9896-B41BF308FE35}" presName="Name9" presStyleLbl="parChTrans1D2" presStyleIdx="3" presStyleCnt="4"/>
      <dgm:spPr/>
      <dgm:t>
        <a:bodyPr/>
        <a:lstStyle/>
        <a:p>
          <a:endParaRPr lang="en-GB"/>
        </a:p>
      </dgm:t>
    </dgm:pt>
    <dgm:pt modelId="{DEEF06C7-55D6-46C4-8479-D04866252FE4}" type="pres">
      <dgm:prSet presAssocID="{C83EED42-18EF-4DE8-9896-B41BF308FE35}" presName="connTx" presStyleLbl="parChTrans1D2" presStyleIdx="3" presStyleCnt="4"/>
      <dgm:spPr/>
      <dgm:t>
        <a:bodyPr/>
        <a:lstStyle/>
        <a:p>
          <a:endParaRPr lang="en-GB"/>
        </a:p>
      </dgm:t>
    </dgm:pt>
    <dgm:pt modelId="{447D231B-C7C8-480A-8733-6EF93DF8DAC0}" type="pres">
      <dgm:prSet presAssocID="{7DFCBDB4-07F4-4E9E-9C69-B27A3BC4DD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9B36D9-8D16-46A3-97B5-C8073E9FE58D}" type="presOf" srcId="{31220726-8065-4B4D-BC27-EB7F9345A2F7}" destId="{810DA143-C58C-41CF-A6D9-CF496007703C}" srcOrd="0" destOrd="0" presId="urn:microsoft.com/office/officeart/2005/8/layout/radial1"/>
    <dgm:cxn modelId="{BB4955D8-1B32-4192-A46F-E09EEE454734}" type="presOf" srcId="{A79E16F8-DB5E-4A0C-9557-35512845F593}" destId="{4E463A01-1E2A-4BF7-A304-3A1CA7A45D91}" srcOrd="0" destOrd="0" presId="urn:microsoft.com/office/officeart/2005/8/layout/radial1"/>
    <dgm:cxn modelId="{88993B8F-01A8-441D-BB66-32916667C731}" type="presOf" srcId="{A69AA263-CB7C-4ECD-9EE7-A2FA27F99601}" destId="{02E4C8DC-062B-42C9-A343-C958FE0BD6D7}" srcOrd="0" destOrd="0" presId="urn:microsoft.com/office/officeart/2005/8/layout/radial1"/>
    <dgm:cxn modelId="{185ECA33-E8EA-42C4-B81B-70B5EB3731FE}" type="presOf" srcId="{6BF75401-7BFD-4FCD-B8F6-E91D220959FC}" destId="{CBAD2786-DC91-40F9-BA7A-E752560A9666}" srcOrd="1" destOrd="0" presId="urn:microsoft.com/office/officeart/2005/8/layout/radial1"/>
    <dgm:cxn modelId="{2E9B36D5-8556-4015-82A1-8DE48CB22DD2}" srcId="{6AF3EE4B-2305-4644-9173-B94DCB219D36}" destId="{D4AA46CF-F904-4EF8-B821-6705B37E8881}" srcOrd="0" destOrd="0" parTransId="{B2089537-44C8-4EC2-AFA5-E1B6C1888BF4}" sibTransId="{73A0D427-442B-4CA8-894E-35CFB6042B62}"/>
    <dgm:cxn modelId="{47196889-6B32-4AD6-B6CF-201F1477B44B}" type="presOf" srcId="{3AFD145A-BED4-4942-B88C-030D9548D9F6}" destId="{CAA43C85-4A47-4219-A47C-7430D18BCC2B}" srcOrd="0" destOrd="0" presId="urn:microsoft.com/office/officeart/2005/8/layout/radial1"/>
    <dgm:cxn modelId="{1A1BE2D9-9ACC-4270-BEB1-4B7946E49DF3}" type="presOf" srcId="{7DFCBDB4-07F4-4E9E-9C69-B27A3BC4DD19}" destId="{447D231B-C7C8-480A-8733-6EF93DF8DAC0}" srcOrd="0" destOrd="0" presId="urn:microsoft.com/office/officeart/2005/8/layout/radial1"/>
    <dgm:cxn modelId="{A3CF0DC3-B547-40F7-A4AC-EF2E530C020B}" type="presOf" srcId="{6AF3EE4B-2305-4644-9173-B94DCB219D36}" destId="{4650B7A9-7ACB-4E8C-8970-F33D714B42DD}" srcOrd="0" destOrd="0" presId="urn:microsoft.com/office/officeart/2005/8/layout/radial1"/>
    <dgm:cxn modelId="{2AC1F3D1-DC44-41B4-961A-66EE0DE16754}" srcId="{D4AA46CF-F904-4EF8-B821-6705B37E8881}" destId="{7DFCBDB4-07F4-4E9E-9C69-B27A3BC4DD19}" srcOrd="3" destOrd="0" parTransId="{C83EED42-18EF-4DE8-9896-B41BF308FE35}" sibTransId="{4D8624BC-56E4-4B60-A397-E0DF539AF003}"/>
    <dgm:cxn modelId="{D36B541D-5852-4C82-B7B4-B77F43966AD4}" type="presOf" srcId="{D4AA46CF-F904-4EF8-B821-6705B37E8881}" destId="{BB208FFB-1956-4C44-823C-FC99C234CD04}" srcOrd="0" destOrd="0" presId="urn:microsoft.com/office/officeart/2005/8/layout/radial1"/>
    <dgm:cxn modelId="{069F4192-2F21-49AA-8CDA-8A19346FA497}" type="presOf" srcId="{B7AF3BCA-8BF5-4542-B8F9-5A7B107DDD23}" destId="{573F3019-EAB0-4FCE-A503-598F656A710C}" srcOrd="1" destOrd="0" presId="urn:microsoft.com/office/officeart/2005/8/layout/radial1"/>
    <dgm:cxn modelId="{40EAB8F6-8097-42D9-841E-02AD5AA65BA5}" type="presOf" srcId="{A69AA263-CB7C-4ECD-9EE7-A2FA27F99601}" destId="{AB0006AE-159F-43E6-A561-2EEEB37FDFB5}" srcOrd="1" destOrd="0" presId="urn:microsoft.com/office/officeart/2005/8/layout/radial1"/>
    <dgm:cxn modelId="{639E06D2-493B-4D9C-B3A2-13EE625FFF5E}" type="presOf" srcId="{6BF75401-7BFD-4FCD-B8F6-E91D220959FC}" destId="{90C5CFCC-DA9E-4A7F-BC46-BCE8A814EC16}" srcOrd="0" destOrd="0" presId="urn:microsoft.com/office/officeart/2005/8/layout/radial1"/>
    <dgm:cxn modelId="{96831210-4100-463F-A053-103F8ED67BA3}" srcId="{D4AA46CF-F904-4EF8-B821-6705B37E8881}" destId="{31220726-8065-4B4D-BC27-EB7F9345A2F7}" srcOrd="1" destOrd="0" parTransId="{B7AF3BCA-8BF5-4542-B8F9-5A7B107DDD23}" sibTransId="{AFE8CE4C-60C3-4231-AB37-D1276016DEC4}"/>
    <dgm:cxn modelId="{2A428BE5-FD7F-4E24-A526-152D64AA1F86}" srcId="{D4AA46CF-F904-4EF8-B821-6705B37E8881}" destId="{A79E16F8-DB5E-4A0C-9557-35512845F593}" srcOrd="2" destOrd="0" parTransId="{A69AA263-CB7C-4ECD-9EE7-A2FA27F99601}" sibTransId="{0EA1D18D-738A-40BB-8268-8049521413E8}"/>
    <dgm:cxn modelId="{8D7AE444-8BA1-4F2D-8EC9-31564CF28C5F}" type="presOf" srcId="{B7AF3BCA-8BF5-4542-B8F9-5A7B107DDD23}" destId="{96FBDBD0-B51B-4864-8870-1898BA9AB9B3}" srcOrd="0" destOrd="0" presId="urn:microsoft.com/office/officeart/2005/8/layout/radial1"/>
    <dgm:cxn modelId="{1E85E176-1C30-45D7-B2F0-E26049169657}" type="presOf" srcId="{C83EED42-18EF-4DE8-9896-B41BF308FE35}" destId="{DEEF06C7-55D6-46C4-8479-D04866252FE4}" srcOrd="1" destOrd="0" presId="urn:microsoft.com/office/officeart/2005/8/layout/radial1"/>
    <dgm:cxn modelId="{D46206C0-B216-4758-BCCD-A8F8868F37A6}" srcId="{D4AA46CF-F904-4EF8-B821-6705B37E8881}" destId="{3AFD145A-BED4-4942-B88C-030D9548D9F6}" srcOrd="0" destOrd="0" parTransId="{6BF75401-7BFD-4FCD-B8F6-E91D220959FC}" sibTransId="{3AB71880-127F-42F5-8C96-B6A4C5445DB9}"/>
    <dgm:cxn modelId="{2DF2D43A-4617-4310-9CB9-0CDE268A5A65}" type="presOf" srcId="{C83EED42-18EF-4DE8-9896-B41BF308FE35}" destId="{AE697131-114B-4CD2-A386-D3F4163AEE98}" srcOrd="0" destOrd="0" presId="urn:microsoft.com/office/officeart/2005/8/layout/radial1"/>
    <dgm:cxn modelId="{4948455F-08FB-4A8B-A18B-E6B89C78A910}" type="presParOf" srcId="{4650B7A9-7ACB-4E8C-8970-F33D714B42DD}" destId="{BB208FFB-1956-4C44-823C-FC99C234CD04}" srcOrd="0" destOrd="0" presId="urn:microsoft.com/office/officeart/2005/8/layout/radial1"/>
    <dgm:cxn modelId="{43CE8183-F97C-447C-8302-706D22B8DD29}" type="presParOf" srcId="{4650B7A9-7ACB-4E8C-8970-F33D714B42DD}" destId="{90C5CFCC-DA9E-4A7F-BC46-BCE8A814EC16}" srcOrd="1" destOrd="0" presId="urn:microsoft.com/office/officeart/2005/8/layout/radial1"/>
    <dgm:cxn modelId="{74CE04A7-22E5-44F3-8B0E-590C166B7005}" type="presParOf" srcId="{90C5CFCC-DA9E-4A7F-BC46-BCE8A814EC16}" destId="{CBAD2786-DC91-40F9-BA7A-E752560A9666}" srcOrd="0" destOrd="0" presId="urn:microsoft.com/office/officeart/2005/8/layout/radial1"/>
    <dgm:cxn modelId="{6EA7D983-1F1B-45B8-BFD6-1F4B45AA1A82}" type="presParOf" srcId="{4650B7A9-7ACB-4E8C-8970-F33D714B42DD}" destId="{CAA43C85-4A47-4219-A47C-7430D18BCC2B}" srcOrd="2" destOrd="0" presId="urn:microsoft.com/office/officeart/2005/8/layout/radial1"/>
    <dgm:cxn modelId="{2E5DFB88-4406-48EA-BF8A-93BF9C95BC98}" type="presParOf" srcId="{4650B7A9-7ACB-4E8C-8970-F33D714B42DD}" destId="{96FBDBD0-B51B-4864-8870-1898BA9AB9B3}" srcOrd="3" destOrd="0" presId="urn:microsoft.com/office/officeart/2005/8/layout/radial1"/>
    <dgm:cxn modelId="{29B40F5C-34E7-4CFA-86D5-46FB0680D5F1}" type="presParOf" srcId="{96FBDBD0-B51B-4864-8870-1898BA9AB9B3}" destId="{573F3019-EAB0-4FCE-A503-598F656A710C}" srcOrd="0" destOrd="0" presId="urn:microsoft.com/office/officeart/2005/8/layout/radial1"/>
    <dgm:cxn modelId="{D950B77B-EBC9-49A1-8858-8279D5622E63}" type="presParOf" srcId="{4650B7A9-7ACB-4E8C-8970-F33D714B42DD}" destId="{810DA143-C58C-41CF-A6D9-CF496007703C}" srcOrd="4" destOrd="0" presId="urn:microsoft.com/office/officeart/2005/8/layout/radial1"/>
    <dgm:cxn modelId="{F66B49FF-B9F7-4085-AF67-9B82A1BECB78}" type="presParOf" srcId="{4650B7A9-7ACB-4E8C-8970-F33D714B42DD}" destId="{02E4C8DC-062B-42C9-A343-C958FE0BD6D7}" srcOrd="5" destOrd="0" presId="urn:microsoft.com/office/officeart/2005/8/layout/radial1"/>
    <dgm:cxn modelId="{E736311B-9955-4AEB-8BE7-1E27ACE8ECE7}" type="presParOf" srcId="{02E4C8DC-062B-42C9-A343-C958FE0BD6D7}" destId="{AB0006AE-159F-43E6-A561-2EEEB37FDFB5}" srcOrd="0" destOrd="0" presId="urn:microsoft.com/office/officeart/2005/8/layout/radial1"/>
    <dgm:cxn modelId="{A73639E1-4800-40F2-8A26-DB2906314A93}" type="presParOf" srcId="{4650B7A9-7ACB-4E8C-8970-F33D714B42DD}" destId="{4E463A01-1E2A-4BF7-A304-3A1CA7A45D91}" srcOrd="6" destOrd="0" presId="urn:microsoft.com/office/officeart/2005/8/layout/radial1"/>
    <dgm:cxn modelId="{08360B95-AB52-48DF-B937-CD7D18FCCAF8}" type="presParOf" srcId="{4650B7A9-7ACB-4E8C-8970-F33D714B42DD}" destId="{AE697131-114B-4CD2-A386-D3F4163AEE98}" srcOrd="7" destOrd="0" presId="urn:microsoft.com/office/officeart/2005/8/layout/radial1"/>
    <dgm:cxn modelId="{85FFCF3D-1699-46B9-8345-78B32F7A0CE8}" type="presParOf" srcId="{AE697131-114B-4CD2-A386-D3F4163AEE98}" destId="{DEEF06C7-55D6-46C4-8479-D04866252FE4}" srcOrd="0" destOrd="0" presId="urn:microsoft.com/office/officeart/2005/8/layout/radial1"/>
    <dgm:cxn modelId="{DC717EF2-7352-4B21-839F-5A68450F9FD3}" type="presParOf" srcId="{4650B7A9-7ACB-4E8C-8970-F33D714B42DD}" destId="{447D231B-C7C8-480A-8733-6EF93DF8DAC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0EAC8-6B66-4CA5-8C40-A57245BB52A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10E0BAF2-C06B-4394-98D3-679865C00C71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4C8BE5C7-306A-4A9A-A927-238D8F7FE21C}" type="sibTrans" cxnId="{FC94D029-F407-4507-9CF4-1549A6ABCB36}">
      <dgm:prSet/>
      <dgm:spPr/>
      <dgm:t>
        <a:bodyPr/>
        <a:lstStyle/>
        <a:p>
          <a:endParaRPr lang="en-GB"/>
        </a:p>
      </dgm:t>
    </dgm:pt>
    <dgm:pt modelId="{AE89826A-2E9C-4E9B-9C96-264C1DA6F108}" type="parTrans" cxnId="{FC94D029-F407-4507-9CF4-1549A6ABCB36}">
      <dgm:prSet/>
      <dgm:spPr/>
      <dgm:t>
        <a:bodyPr/>
        <a:lstStyle/>
        <a:p>
          <a:endParaRPr lang="en-GB"/>
        </a:p>
      </dgm:t>
    </dgm:pt>
    <dgm:pt modelId="{3A4E9EBA-D22F-4398-A979-E5831B64C90B}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CD8332A1-8D7B-4528-AEF4-015226769C66}" type="sibTrans" cxnId="{5DE36963-8170-418F-869B-CDCC7263C298}">
      <dgm:prSet/>
      <dgm:spPr/>
      <dgm:t>
        <a:bodyPr/>
        <a:lstStyle/>
        <a:p>
          <a:endParaRPr lang="en-GB"/>
        </a:p>
      </dgm:t>
    </dgm:pt>
    <dgm:pt modelId="{A0618536-6202-4744-877E-940405876D42}" type="parTrans" cxnId="{5DE36963-8170-418F-869B-CDCC7263C298}">
      <dgm:prSet/>
      <dgm:spPr/>
      <dgm:t>
        <a:bodyPr/>
        <a:lstStyle/>
        <a:p>
          <a:endParaRPr lang="en-GB"/>
        </a:p>
      </dgm:t>
    </dgm:pt>
    <dgm:pt modelId="{FEEBDC22-4CAB-4869-A4C7-19B744AEA8B3}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EAA5936C-8C72-4B9A-BADF-E2A339CDF1B5}" type="sibTrans" cxnId="{E5602F8D-0EA2-4323-B637-7345859765A6}">
      <dgm:prSet/>
      <dgm:spPr/>
      <dgm:t>
        <a:bodyPr/>
        <a:lstStyle/>
        <a:p>
          <a:endParaRPr lang="en-GB"/>
        </a:p>
      </dgm:t>
    </dgm:pt>
    <dgm:pt modelId="{2DA55F91-9F15-414C-B631-C2B63BB303BC}" type="parTrans" cxnId="{E5602F8D-0EA2-4323-B637-7345859765A6}">
      <dgm:prSet/>
      <dgm:spPr/>
      <dgm:t>
        <a:bodyPr/>
        <a:lstStyle/>
        <a:p>
          <a:endParaRPr lang="en-GB"/>
        </a:p>
      </dgm:t>
    </dgm:pt>
    <dgm:pt modelId="{737C629E-321B-410B-9A21-CFBBE1577D59}" type="pres">
      <dgm:prSet presAssocID="{5F20EAC8-6B66-4CA5-8C40-A57245BB52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47521B-30B4-455A-B9BB-E0EA02B668EC}" type="pres">
      <dgm:prSet presAssocID="{10E0BAF2-C06B-4394-98D3-679865C00C7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BB30A5-062E-40D3-8C0C-B6B241F935A4}" type="pres">
      <dgm:prSet presAssocID="{10E0BAF2-C06B-4394-98D3-679865C00C71}" presName="gear1srcNode" presStyleLbl="node1" presStyleIdx="0" presStyleCnt="3"/>
      <dgm:spPr/>
      <dgm:t>
        <a:bodyPr/>
        <a:lstStyle/>
        <a:p>
          <a:endParaRPr lang="en-GB"/>
        </a:p>
      </dgm:t>
    </dgm:pt>
    <dgm:pt modelId="{032912C7-6F46-40D1-89A1-375F7A2F3749}" type="pres">
      <dgm:prSet presAssocID="{10E0BAF2-C06B-4394-98D3-679865C00C71}" presName="gear1dstNode" presStyleLbl="node1" presStyleIdx="0" presStyleCnt="3"/>
      <dgm:spPr/>
      <dgm:t>
        <a:bodyPr/>
        <a:lstStyle/>
        <a:p>
          <a:endParaRPr lang="en-GB"/>
        </a:p>
      </dgm:t>
    </dgm:pt>
    <dgm:pt modelId="{4DB6CC23-391E-4218-A7CC-9532048D38BD}" type="pres">
      <dgm:prSet presAssocID="{3A4E9EBA-D22F-4398-A979-E5831B64C90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6A95DE-79D0-4043-BFB7-82DA69F71A90}" type="pres">
      <dgm:prSet presAssocID="{3A4E9EBA-D22F-4398-A979-E5831B64C90B}" presName="gear2srcNode" presStyleLbl="node1" presStyleIdx="1" presStyleCnt="3"/>
      <dgm:spPr/>
      <dgm:t>
        <a:bodyPr/>
        <a:lstStyle/>
        <a:p>
          <a:endParaRPr lang="en-GB"/>
        </a:p>
      </dgm:t>
    </dgm:pt>
    <dgm:pt modelId="{73C19271-69C8-4E08-A896-1328F03C4B1E}" type="pres">
      <dgm:prSet presAssocID="{3A4E9EBA-D22F-4398-A979-E5831B64C90B}" presName="gear2dstNode" presStyleLbl="node1" presStyleIdx="1" presStyleCnt="3"/>
      <dgm:spPr/>
      <dgm:t>
        <a:bodyPr/>
        <a:lstStyle/>
        <a:p>
          <a:endParaRPr lang="en-GB"/>
        </a:p>
      </dgm:t>
    </dgm:pt>
    <dgm:pt modelId="{22DE4BA2-D89D-45D2-B1BA-C6280FDC3B5D}" type="pres">
      <dgm:prSet presAssocID="{FEEBDC22-4CAB-4869-A4C7-19B744AEA8B3}" presName="gear3" presStyleLbl="node1" presStyleIdx="2" presStyleCnt="3"/>
      <dgm:spPr/>
      <dgm:t>
        <a:bodyPr/>
        <a:lstStyle/>
        <a:p>
          <a:endParaRPr lang="en-GB"/>
        </a:p>
      </dgm:t>
    </dgm:pt>
    <dgm:pt modelId="{F697EA7B-DEBF-4011-95A7-91910C72A34A}" type="pres">
      <dgm:prSet presAssocID="{FEEBDC22-4CAB-4869-A4C7-19B744AEA8B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8C3BB3-F505-42E9-BF9D-7786AD399DBE}" type="pres">
      <dgm:prSet presAssocID="{FEEBDC22-4CAB-4869-A4C7-19B744AEA8B3}" presName="gear3srcNode" presStyleLbl="node1" presStyleIdx="2" presStyleCnt="3"/>
      <dgm:spPr/>
      <dgm:t>
        <a:bodyPr/>
        <a:lstStyle/>
        <a:p>
          <a:endParaRPr lang="en-GB"/>
        </a:p>
      </dgm:t>
    </dgm:pt>
    <dgm:pt modelId="{65D29C9B-6EA5-44AE-ABA7-6C53962FCB3F}" type="pres">
      <dgm:prSet presAssocID="{FEEBDC22-4CAB-4869-A4C7-19B744AEA8B3}" presName="gear3dstNode" presStyleLbl="node1" presStyleIdx="2" presStyleCnt="3"/>
      <dgm:spPr/>
      <dgm:t>
        <a:bodyPr/>
        <a:lstStyle/>
        <a:p>
          <a:endParaRPr lang="en-GB"/>
        </a:p>
      </dgm:t>
    </dgm:pt>
    <dgm:pt modelId="{E1BE6215-C073-4045-9106-22AD65AC4DE9}" type="pres">
      <dgm:prSet presAssocID="{4C8BE5C7-306A-4A9A-A927-238D8F7FE21C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6F447BF1-BE81-4598-85E2-2620477C2013}" type="pres">
      <dgm:prSet presAssocID="{CD8332A1-8D7B-4528-AEF4-015226769C66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6332212-E725-4EB8-AB3C-7ACE0DD84B50}" type="pres">
      <dgm:prSet presAssocID="{EAA5936C-8C72-4B9A-BADF-E2A339CDF1B5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C94D029-F407-4507-9CF4-1549A6ABCB36}" srcId="{5F20EAC8-6B66-4CA5-8C40-A57245BB52AE}" destId="{10E0BAF2-C06B-4394-98D3-679865C00C71}" srcOrd="0" destOrd="0" parTransId="{AE89826A-2E9C-4E9B-9C96-264C1DA6F108}" sibTransId="{4C8BE5C7-306A-4A9A-A927-238D8F7FE21C}"/>
    <dgm:cxn modelId="{B0A443FA-0EF8-4E62-8D8F-488599A8A09D}" type="presOf" srcId="{10E0BAF2-C06B-4394-98D3-679865C00C71}" destId="{0747521B-30B4-455A-B9BB-E0EA02B668EC}" srcOrd="0" destOrd="0" presId="urn:microsoft.com/office/officeart/2005/8/layout/gear1"/>
    <dgm:cxn modelId="{481AE9C5-9EDC-443B-BA99-63F810E2B600}" type="presOf" srcId="{5F20EAC8-6B66-4CA5-8C40-A57245BB52AE}" destId="{737C629E-321B-410B-9A21-CFBBE1577D59}" srcOrd="0" destOrd="0" presId="urn:microsoft.com/office/officeart/2005/8/layout/gear1"/>
    <dgm:cxn modelId="{518DA60A-E91F-4885-938A-986DBAE74617}" type="presOf" srcId="{3A4E9EBA-D22F-4398-A979-E5831B64C90B}" destId="{73C19271-69C8-4E08-A896-1328F03C4B1E}" srcOrd="2" destOrd="0" presId="urn:microsoft.com/office/officeart/2005/8/layout/gear1"/>
    <dgm:cxn modelId="{4DA41905-C3E8-443F-8D16-5D5D09505A9B}" type="presOf" srcId="{3A4E9EBA-D22F-4398-A979-E5831B64C90B}" destId="{4DB6CC23-391E-4218-A7CC-9532048D38BD}" srcOrd="0" destOrd="0" presId="urn:microsoft.com/office/officeart/2005/8/layout/gear1"/>
    <dgm:cxn modelId="{E5602F8D-0EA2-4323-B637-7345859765A6}" srcId="{5F20EAC8-6B66-4CA5-8C40-A57245BB52AE}" destId="{FEEBDC22-4CAB-4869-A4C7-19B744AEA8B3}" srcOrd="2" destOrd="0" parTransId="{2DA55F91-9F15-414C-B631-C2B63BB303BC}" sibTransId="{EAA5936C-8C72-4B9A-BADF-E2A339CDF1B5}"/>
    <dgm:cxn modelId="{5B912CE3-06E8-497F-9FA5-30EFB8222DCF}" type="presOf" srcId="{FEEBDC22-4CAB-4869-A4C7-19B744AEA8B3}" destId="{22DE4BA2-D89D-45D2-B1BA-C6280FDC3B5D}" srcOrd="0" destOrd="0" presId="urn:microsoft.com/office/officeart/2005/8/layout/gear1"/>
    <dgm:cxn modelId="{80C07196-D500-4404-A4A7-3A4DEF50F76E}" type="presOf" srcId="{4C8BE5C7-306A-4A9A-A927-238D8F7FE21C}" destId="{E1BE6215-C073-4045-9106-22AD65AC4DE9}" srcOrd="0" destOrd="0" presId="urn:microsoft.com/office/officeart/2005/8/layout/gear1"/>
    <dgm:cxn modelId="{96567E67-FAE7-421D-9609-0A66006A2A99}" type="presOf" srcId="{FEEBDC22-4CAB-4869-A4C7-19B744AEA8B3}" destId="{65D29C9B-6EA5-44AE-ABA7-6C53962FCB3F}" srcOrd="3" destOrd="0" presId="urn:microsoft.com/office/officeart/2005/8/layout/gear1"/>
    <dgm:cxn modelId="{15ADB845-6E67-4B99-A63C-EEEEFA7E5A5D}" type="presOf" srcId="{CD8332A1-8D7B-4528-AEF4-015226769C66}" destId="{6F447BF1-BE81-4598-85E2-2620477C2013}" srcOrd="0" destOrd="0" presId="urn:microsoft.com/office/officeart/2005/8/layout/gear1"/>
    <dgm:cxn modelId="{252219DB-477D-4C1A-99D3-635523D26A2B}" type="presOf" srcId="{3A4E9EBA-D22F-4398-A979-E5831B64C90B}" destId="{046A95DE-79D0-4043-BFB7-82DA69F71A90}" srcOrd="1" destOrd="0" presId="urn:microsoft.com/office/officeart/2005/8/layout/gear1"/>
    <dgm:cxn modelId="{1DED824A-E1EB-48B4-8524-E23A2D94EFEF}" type="presOf" srcId="{FEEBDC22-4CAB-4869-A4C7-19B744AEA8B3}" destId="{F697EA7B-DEBF-4011-95A7-91910C72A34A}" srcOrd="1" destOrd="0" presId="urn:microsoft.com/office/officeart/2005/8/layout/gear1"/>
    <dgm:cxn modelId="{0C68B111-BC8B-4153-8A77-2528E1381515}" type="presOf" srcId="{FEEBDC22-4CAB-4869-A4C7-19B744AEA8B3}" destId="{848C3BB3-F505-42E9-BF9D-7786AD399DBE}" srcOrd="2" destOrd="0" presId="urn:microsoft.com/office/officeart/2005/8/layout/gear1"/>
    <dgm:cxn modelId="{DCC6D8E0-BAC9-4ED4-9EED-DFF7A3F1BD75}" type="presOf" srcId="{EAA5936C-8C72-4B9A-BADF-E2A339CDF1B5}" destId="{06332212-E725-4EB8-AB3C-7ACE0DD84B50}" srcOrd="0" destOrd="0" presId="urn:microsoft.com/office/officeart/2005/8/layout/gear1"/>
    <dgm:cxn modelId="{040B8FC0-FD0C-4EF8-B647-8D0B8AC19F32}" type="presOf" srcId="{10E0BAF2-C06B-4394-98D3-679865C00C71}" destId="{F6BB30A5-062E-40D3-8C0C-B6B241F935A4}" srcOrd="1" destOrd="0" presId="urn:microsoft.com/office/officeart/2005/8/layout/gear1"/>
    <dgm:cxn modelId="{5DE36963-8170-418F-869B-CDCC7263C298}" srcId="{5F20EAC8-6B66-4CA5-8C40-A57245BB52AE}" destId="{3A4E9EBA-D22F-4398-A979-E5831B64C90B}" srcOrd="1" destOrd="0" parTransId="{A0618536-6202-4744-877E-940405876D42}" sibTransId="{CD8332A1-8D7B-4528-AEF4-015226769C66}"/>
    <dgm:cxn modelId="{75EA45C3-5EB9-4727-9F82-B65F636B0BF1}" type="presOf" srcId="{10E0BAF2-C06B-4394-98D3-679865C00C71}" destId="{032912C7-6F46-40D1-89A1-375F7A2F3749}" srcOrd="2" destOrd="0" presId="urn:microsoft.com/office/officeart/2005/8/layout/gear1"/>
    <dgm:cxn modelId="{009F4E15-5CDB-4BD0-9763-1EDFF1757588}" type="presParOf" srcId="{737C629E-321B-410B-9A21-CFBBE1577D59}" destId="{0747521B-30B4-455A-B9BB-E0EA02B668EC}" srcOrd="0" destOrd="0" presId="urn:microsoft.com/office/officeart/2005/8/layout/gear1"/>
    <dgm:cxn modelId="{1950F6C3-969A-4C1F-829D-C534AE70A0F2}" type="presParOf" srcId="{737C629E-321B-410B-9A21-CFBBE1577D59}" destId="{F6BB30A5-062E-40D3-8C0C-B6B241F935A4}" srcOrd="1" destOrd="0" presId="urn:microsoft.com/office/officeart/2005/8/layout/gear1"/>
    <dgm:cxn modelId="{3EC95279-49DE-44A7-8E12-4A1B2329D6B4}" type="presParOf" srcId="{737C629E-321B-410B-9A21-CFBBE1577D59}" destId="{032912C7-6F46-40D1-89A1-375F7A2F3749}" srcOrd="2" destOrd="0" presId="urn:microsoft.com/office/officeart/2005/8/layout/gear1"/>
    <dgm:cxn modelId="{300FE99D-66E8-44A6-9795-45DA31D59605}" type="presParOf" srcId="{737C629E-321B-410B-9A21-CFBBE1577D59}" destId="{4DB6CC23-391E-4218-A7CC-9532048D38BD}" srcOrd="3" destOrd="0" presId="urn:microsoft.com/office/officeart/2005/8/layout/gear1"/>
    <dgm:cxn modelId="{C5FAA8C8-3965-4380-A81D-ECB6F2CEF829}" type="presParOf" srcId="{737C629E-321B-410B-9A21-CFBBE1577D59}" destId="{046A95DE-79D0-4043-BFB7-82DA69F71A90}" srcOrd="4" destOrd="0" presId="urn:microsoft.com/office/officeart/2005/8/layout/gear1"/>
    <dgm:cxn modelId="{6C2BC6DC-7669-4F9A-89E5-204CD6192136}" type="presParOf" srcId="{737C629E-321B-410B-9A21-CFBBE1577D59}" destId="{73C19271-69C8-4E08-A896-1328F03C4B1E}" srcOrd="5" destOrd="0" presId="urn:microsoft.com/office/officeart/2005/8/layout/gear1"/>
    <dgm:cxn modelId="{9E40046A-C138-48B6-A0EB-CE174D3DC309}" type="presParOf" srcId="{737C629E-321B-410B-9A21-CFBBE1577D59}" destId="{22DE4BA2-D89D-45D2-B1BA-C6280FDC3B5D}" srcOrd="6" destOrd="0" presId="urn:microsoft.com/office/officeart/2005/8/layout/gear1"/>
    <dgm:cxn modelId="{12FCA870-E84D-4802-91BC-440CEE06CE81}" type="presParOf" srcId="{737C629E-321B-410B-9A21-CFBBE1577D59}" destId="{F697EA7B-DEBF-4011-95A7-91910C72A34A}" srcOrd="7" destOrd="0" presId="urn:microsoft.com/office/officeart/2005/8/layout/gear1"/>
    <dgm:cxn modelId="{54D3AED7-7986-4CEC-BA63-462506C877A7}" type="presParOf" srcId="{737C629E-321B-410B-9A21-CFBBE1577D59}" destId="{848C3BB3-F505-42E9-BF9D-7786AD399DBE}" srcOrd="8" destOrd="0" presId="urn:microsoft.com/office/officeart/2005/8/layout/gear1"/>
    <dgm:cxn modelId="{92350520-6502-429B-96B9-3E68DDB6B030}" type="presParOf" srcId="{737C629E-321B-410B-9A21-CFBBE1577D59}" destId="{65D29C9B-6EA5-44AE-ABA7-6C53962FCB3F}" srcOrd="9" destOrd="0" presId="urn:microsoft.com/office/officeart/2005/8/layout/gear1"/>
    <dgm:cxn modelId="{2222CDDB-F4DA-422B-AFCB-22D7AF212128}" type="presParOf" srcId="{737C629E-321B-410B-9A21-CFBBE1577D59}" destId="{E1BE6215-C073-4045-9106-22AD65AC4DE9}" srcOrd="10" destOrd="0" presId="urn:microsoft.com/office/officeart/2005/8/layout/gear1"/>
    <dgm:cxn modelId="{DD35AA4A-571D-4C19-925F-1DA64CA57A8A}" type="presParOf" srcId="{737C629E-321B-410B-9A21-CFBBE1577D59}" destId="{6F447BF1-BE81-4598-85E2-2620477C2013}" srcOrd="11" destOrd="0" presId="urn:microsoft.com/office/officeart/2005/8/layout/gear1"/>
    <dgm:cxn modelId="{07468F88-D436-486B-A102-E9DE0F8A96E6}" type="presParOf" srcId="{737C629E-321B-410B-9A21-CFBBE1577D59}" destId="{06332212-E725-4EB8-AB3C-7ACE0DD84B50}" srcOrd="12" destOrd="0" presId="urn:microsoft.com/office/officeart/2005/8/layout/gear1"/>
  </dgm:cxnLst>
  <dgm:bg>
    <a:solidFill>
      <a:srgbClr val="8C4650">
        <a:alpha val="23000"/>
      </a:srgb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08FFB-1956-4C44-823C-FC99C234CD04}">
      <dsp:nvSpPr>
        <dsp:cNvPr id="0" name=""/>
        <dsp:cNvSpPr/>
      </dsp:nvSpPr>
      <dsp:spPr>
        <a:xfrm>
          <a:off x="1831991" y="1147915"/>
          <a:ext cx="872520" cy="872520"/>
        </a:xfrm>
        <a:prstGeom prst="ellips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Advisory Group</a:t>
          </a:r>
          <a:endParaRPr lang="en-GB" sz="1300" kern="1200" dirty="0"/>
        </a:p>
      </dsp:txBody>
      <dsp:txXfrm>
        <a:off x="1831991" y="1147915"/>
        <a:ext cx="872520" cy="872520"/>
      </dsp:txXfrm>
    </dsp:sp>
    <dsp:sp modelId="{90C5CFCC-DA9E-4A7F-BC46-BCE8A814EC16}">
      <dsp:nvSpPr>
        <dsp:cNvPr id="0" name=""/>
        <dsp:cNvSpPr/>
      </dsp:nvSpPr>
      <dsp:spPr>
        <a:xfrm rot="16200000">
          <a:off x="2136414" y="998768"/>
          <a:ext cx="263674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263674" y="17309"/>
              </a:lnTo>
            </a:path>
          </a:pathLst>
        </a:custGeom>
        <a:noFill/>
        <a:ln w="25400" cap="flat" cmpd="sng" algn="ctr">
          <a:solidFill>
            <a:srgbClr val="8C46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6200000">
        <a:off x="2261660" y="1009486"/>
        <a:ext cx="13183" cy="13183"/>
      </dsp:txXfrm>
    </dsp:sp>
    <dsp:sp modelId="{CAA43C85-4A47-4219-A47C-7430D18BCC2B}">
      <dsp:nvSpPr>
        <dsp:cNvPr id="0" name=""/>
        <dsp:cNvSpPr/>
      </dsp:nvSpPr>
      <dsp:spPr>
        <a:xfrm>
          <a:off x="1831991" y="11720"/>
          <a:ext cx="872520" cy="872520"/>
        </a:xfrm>
        <a:prstGeom prst="ellips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Others</a:t>
          </a:r>
          <a:endParaRPr lang="en-GB" sz="1500" kern="1200" dirty="0"/>
        </a:p>
      </dsp:txBody>
      <dsp:txXfrm>
        <a:off x="1831991" y="11720"/>
        <a:ext cx="872520" cy="872520"/>
      </dsp:txXfrm>
    </dsp:sp>
    <dsp:sp modelId="{96FBDBD0-B51B-4864-8870-1898BA9AB9B3}">
      <dsp:nvSpPr>
        <dsp:cNvPr id="0" name=""/>
        <dsp:cNvSpPr/>
      </dsp:nvSpPr>
      <dsp:spPr>
        <a:xfrm>
          <a:off x="2704512" y="1566866"/>
          <a:ext cx="263674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263674" y="17309"/>
              </a:lnTo>
            </a:path>
          </a:pathLst>
        </a:custGeom>
        <a:noFill/>
        <a:ln w="25400" cap="flat" cmpd="sng" algn="ctr">
          <a:solidFill>
            <a:srgbClr val="8C46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29757" y="1577584"/>
        <a:ext cx="13183" cy="13183"/>
      </dsp:txXfrm>
    </dsp:sp>
    <dsp:sp modelId="{810DA143-C58C-41CF-A6D9-CF496007703C}">
      <dsp:nvSpPr>
        <dsp:cNvPr id="0" name=""/>
        <dsp:cNvSpPr/>
      </dsp:nvSpPr>
      <dsp:spPr>
        <a:xfrm>
          <a:off x="2968187" y="1147915"/>
          <a:ext cx="872520" cy="872520"/>
        </a:xfrm>
        <a:prstGeom prst="ellips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Parish Council</a:t>
          </a:r>
          <a:endParaRPr lang="en-GB" sz="1500" kern="1200" dirty="0"/>
        </a:p>
      </dsp:txBody>
      <dsp:txXfrm>
        <a:off x="2968187" y="1147915"/>
        <a:ext cx="872520" cy="872520"/>
      </dsp:txXfrm>
    </dsp:sp>
    <dsp:sp modelId="{02E4C8DC-062B-42C9-A343-C958FE0BD6D7}">
      <dsp:nvSpPr>
        <dsp:cNvPr id="0" name=""/>
        <dsp:cNvSpPr/>
      </dsp:nvSpPr>
      <dsp:spPr>
        <a:xfrm rot="5400000">
          <a:off x="2136414" y="2134963"/>
          <a:ext cx="263674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263674" y="17309"/>
              </a:lnTo>
            </a:path>
          </a:pathLst>
        </a:custGeom>
        <a:noFill/>
        <a:ln w="25400" cap="flat" cmpd="sng" algn="ctr">
          <a:solidFill>
            <a:srgbClr val="8C46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5400000">
        <a:off x="2261660" y="2145681"/>
        <a:ext cx="13183" cy="13183"/>
      </dsp:txXfrm>
    </dsp:sp>
    <dsp:sp modelId="{4E463A01-1E2A-4BF7-A304-3A1CA7A45D91}">
      <dsp:nvSpPr>
        <dsp:cNvPr id="0" name=""/>
        <dsp:cNvSpPr/>
      </dsp:nvSpPr>
      <dsp:spPr>
        <a:xfrm>
          <a:off x="1831991" y="2284111"/>
          <a:ext cx="872520" cy="872520"/>
        </a:xfrm>
        <a:prstGeom prst="ellips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Village</a:t>
          </a:r>
          <a:endParaRPr lang="en-GB" sz="1500" kern="1200" dirty="0"/>
        </a:p>
      </dsp:txBody>
      <dsp:txXfrm>
        <a:off x="1831991" y="2284111"/>
        <a:ext cx="872520" cy="872520"/>
      </dsp:txXfrm>
    </dsp:sp>
    <dsp:sp modelId="{AE697131-114B-4CD2-A386-D3F4163AEE98}">
      <dsp:nvSpPr>
        <dsp:cNvPr id="0" name=""/>
        <dsp:cNvSpPr/>
      </dsp:nvSpPr>
      <dsp:spPr>
        <a:xfrm rot="10800000">
          <a:off x="1568316" y="1566866"/>
          <a:ext cx="263674" cy="34619"/>
        </a:xfrm>
        <a:custGeom>
          <a:avLst/>
          <a:gdLst/>
          <a:ahLst/>
          <a:cxnLst/>
          <a:rect l="0" t="0" r="0" b="0"/>
          <a:pathLst>
            <a:path>
              <a:moveTo>
                <a:pt x="0" y="17309"/>
              </a:moveTo>
              <a:lnTo>
                <a:pt x="263674" y="17309"/>
              </a:lnTo>
            </a:path>
          </a:pathLst>
        </a:custGeom>
        <a:noFill/>
        <a:ln w="25400" cap="flat" cmpd="sng" algn="ctr">
          <a:solidFill>
            <a:srgbClr val="8C46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693562" y="1577584"/>
        <a:ext cx="13183" cy="13183"/>
      </dsp:txXfrm>
    </dsp:sp>
    <dsp:sp modelId="{447D231B-C7C8-480A-8733-6EF93DF8DAC0}">
      <dsp:nvSpPr>
        <dsp:cNvPr id="0" name=""/>
        <dsp:cNvSpPr/>
      </dsp:nvSpPr>
      <dsp:spPr>
        <a:xfrm>
          <a:off x="695796" y="1147915"/>
          <a:ext cx="872520" cy="872520"/>
        </a:xfrm>
        <a:prstGeom prst="ellips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District Council</a:t>
          </a:r>
          <a:endParaRPr lang="en-GB" sz="1500" kern="1200" dirty="0"/>
        </a:p>
      </dsp:txBody>
      <dsp:txXfrm>
        <a:off x="695796" y="1147915"/>
        <a:ext cx="872520" cy="872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7521B-30B4-455A-B9BB-E0EA02B668EC}">
      <dsp:nvSpPr>
        <dsp:cNvPr id="0" name=""/>
        <dsp:cNvSpPr/>
      </dsp:nvSpPr>
      <dsp:spPr>
        <a:xfrm>
          <a:off x="923725" y="759481"/>
          <a:ext cx="928254" cy="928254"/>
        </a:xfrm>
        <a:prstGeom prst="gear9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</a:t>
          </a:r>
          <a:endParaRPr lang="en-GB" sz="2000" kern="1200" dirty="0"/>
        </a:p>
      </dsp:txBody>
      <dsp:txXfrm>
        <a:off x="923725" y="759481"/>
        <a:ext cx="928254" cy="928254"/>
      </dsp:txXfrm>
    </dsp:sp>
    <dsp:sp modelId="{4DB6CC23-391E-4218-A7CC-9532048D38BD}">
      <dsp:nvSpPr>
        <dsp:cNvPr id="0" name=""/>
        <dsp:cNvSpPr/>
      </dsp:nvSpPr>
      <dsp:spPr>
        <a:xfrm>
          <a:off x="383649" y="540075"/>
          <a:ext cx="675094" cy="675094"/>
        </a:xfrm>
        <a:prstGeom prst="gear6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</a:t>
          </a:r>
          <a:endParaRPr lang="en-GB" sz="2000" kern="1200" dirty="0"/>
        </a:p>
      </dsp:txBody>
      <dsp:txXfrm>
        <a:off x="383649" y="540075"/>
        <a:ext cx="675094" cy="675094"/>
      </dsp:txXfrm>
    </dsp:sp>
    <dsp:sp modelId="{22DE4BA2-D89D-45D2-B1BA-C6280FDC3B5D}">
      <dsp:nvSpPr>
        <dsp:cNvPr id="0" name=""/>
        <dsp:cNvSpPr/>
      </dsp:nvSpPr>
      <dsp:spPr>
        <a:xfrm rot="20700000">
          <a:off x="761771" y="74329"/>
          <a:ext cx="661454" cy="661454"/>
        </a:xfrm>
        <a:prstGeom prst="gear6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</a:t>
          </a:r>
          <a:endParaRPr lang="en-GB" sz="2000" kern="1200" dirty="0"/>
        </a:p>
      </dsp:txBody>
      <dsp:txXfrm>
        <a:off x="906847" y="219405"/>
        <a:ext cx="371301" cy="371301"/>
      </dsp:txXfrm>
    </dsp:sp>
    <dsp:sp modelId="{E1BE6215-C073-4045-9106-22AD65AC4DE9}">
      <dsp:nvSpPr>
        <dsp:cNvPr id="0" name=""/>
        <dsp:cNvSpPr/>
      </dsp:nvSpPr>
      <dsp:spPr>
        <a:xfrm>
          <a:off x="827860" y="632717"/>
          <a:ext cx="1188166" cy="1188166"/>
        </a:xfrm>
        <a:prstGeom prst="circularArrow">
          <a:avLst>
            <a:gd name="adj1" fmla="val 4687"/>
            <a:gd name="adj2" fmla="val 299029"/>
            <a:gd name="adj3" fmla="val 2393078"/>
            <a:gd name="adj4" fmla="val 1615794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47BF1-BE81-4598-85E2-2620477C2013}">
      <dsp:nvSpPr>
        <dsp:cNvPr id="0" name=""/>
        <dsp:cNvSpPr/>
      </dsp:nvSpPr>
      <dsp:spPr>
        <a:xfrm>
          <a:off x="264091" y="401459"/>
          <a:ext cx="863276" cy="863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32212-E725-4EB8-AB3C-7ACE0DD84B50}">
      <dsp:nvSpPr>
        <dsp:cNvPr id="0" name=""/>
        <dsp:cNvSpPr/>
      </dsp:nvSpPr>
      <dsp:spPr>
        <a:xfrm>
          <a:off x="608770" y="-59797"/>
          <a:ext cx="930786" cy="9307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2AF4-3A6C-4667-BAF0-E0C5C659B3D7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C9FD2-CD9E-49DE-BB73-700E1A6048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E2D23-FF5D-4541-957B-9061F69E1E7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E2D23-FF5D-4541-957B-9061F69E1E7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E2D23-FF5D-4541-957B-9061F69E1E7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E2D23-FF5D-4541-957B-9061F69E1E7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E2D23-FF5D-4541-957B-9061F69E1E7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E2D23-FF5D-4541-957B-9061F69E1E7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EC5E-F26C-413C-B54F-36E92353C768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2C0A-5F0F-41BD-B90F-3D416CAE7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ultureandcommunication.org/deadmedia/index.php/File:Blackbo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2664" y="260648"/>
            <a:ext cx="51074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8C4650"/>
                </a:solidFill>
              </a:rPr>
              <a:t>Neighbourhood</a:t>
            </a:r>
          </a:p>
          <a:p>
            <a:r>
              <a:rPr lang="en-GB" sz="6000" dirty="0" smtClean="0">
                <a:solidFill>
                  <a:srgbClr val="8C4650"/>
                </a:solidFill>
              </a:rPr>
              <a:t>Planning: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60648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RANKING</a:t>
            </a:r>
            <a:endParaRPr lang="en-GB" sz="5400" dirty="0">
              <a:solidFill>
                <a:srgbClr val="8C4650"/>
              </a:solidFill>
            </a:endParaRPr>
          </a:p>
        </p:txBody>
      </p:sp>
      <p:pic>
        <p:nvPicPr>
          <p:cNvPr id="2" name="Picture 2" descr="http://us.cdn2.123rf.com/168nwm/anyka/anyka0812/anyka081200198/4037820-hand-filling-in-an-evaluation-form-with-a-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3006"/>
            <a:ext cx="2088232" cy="1392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536902" y="11491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689302" y="13015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841702" y="14539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994102" y="16063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1146502" y="17587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1298902" y="19111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1451302" y="20635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9"/>
          <a:stretch/>
        </p:blipFill>
        <p:spPr bwMode="auto">
          <a:xfrm>
            <a:off x="1603702" y="2215922"/>
            <a:ext cx="1616199" cy="26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7610" y="4903393"/>
            <a:ext cx="127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RULES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RANKING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27" y="2310221"/>
            <a:ext cx="3833047" cy="243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4601" y="4967913"/>
            <a:ext cx="18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SITE DATA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0756"/>
            <a:ext cx="1184901" cy="15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348005" y="3019432"/>
            <a:ext cx="255259" cy="6255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4716017" y="3068960"/>
            <a:ext cx="255259" cy="6255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217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9" y="44625"/>
            <a:ext cx="8316941" cy="548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705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cultureandcommunication.org/deadmedia/images/d/dd/Blackbox.jpg">
            <a:hlinkClick r:id="rId2" tooltip="Blackbox.jpg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12" r="4646" b="16256"/>
          <a:stretch/>
        </p:blipFill>
        <p:spPr bwMode="auto">
          <a:xfrm>
            <a:off x="1187624" y="1250857"/>
            <a:ext cx="5112568" cy="408727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60648"/>
            <a:ext cx="4602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HOUSING NEED</a:t>
            </a:r>
            <a:endParaRPr lang="en-GB" sz="5400" dirty="0">
              <a:solidFill>
                <a:srgbClr val="8C4650"/>
              </a:solidFill>
            </a:endParaRPr>
          </a:p>
        </p:txBody>
      </p:sp>
      <p:sp>
        <p:nvSpPr>
          <p:cNvPr id="2" name="AutoShape 2" descr="data:image/jpeg;base64,/9j/4AAQSkZJRgABAQAAAQABAAD/2wCEAAkGBhISERIQExQSDxUODw0VEA8QEhEQEBQNFBAVFRUUEhUXGyYfFxkjGRQUHy8gJCcpOC0vFR4xNTAqNSYrLCkBCQoKDgwOGg8PGiokHx8tKSkvLCkqLCkpLDUtKTUqKSwsLy4sLCwsLzU1MCk0LCksKTUsKSk1KSwtLi0uLCo1LP/AABEIAGQAhAMBIgACEQEDEQH/xAAbAAABBQEBAAAAAAAAAAAAAAAAAQMEBQcGAv/EAD8QAAEDAgMDCAYJAgcAAAAAAAEAAgMEEQUSIUFRcQYTFDFSYYGRQmJyobHBIiMyQ1OCssLRB5IVFiQlorTi/8QAGwEAAgMBAQEAAAAAAAAAAAAAAAQBAgMFBgf/xAAyEQACAQICBQsDBQAAAAAAAAAAAQIDEQQhBRITMUEGMjNRYXGBkaGx4RRC8RYiI0NT/9oADAMBAAIRAxEAPwDb1Drq8M0Grj5Ad6axbFRCBf0iAOJNlVYowMcTJNq4nQM9w+kl8RtXC1Ley8LX/cSHV7j6R8NEnTXdo+ZVWKmLYZ3eyz/ynA4bIal3fZ4+QXI+gxEs3L1ZvtILgT+mntHzK9MxJw9LwJuoLY3nqpJD7brfEpxlLPspWN9p7f5K1ho+qnfX9yHVj1F9S4g17b3At1i+1e3V0Y63N8wqMUFVsjp2eXyanRh1YfvIm9wDj8guvBNRSk7sXdi2Nezff2QXfAJOnjYHH8pHxVWMFqT9qoA9mM/NyUcm3n7VTIfZa1v8q4Fj0/1HeOUfNeHYgeyOJez+VD/yuzbLOfzgfAL2OS0G3nHcZHoIHX4n60Y4vPyamzjzGkZns1NtCdxO3gvTOTNMPuwfac8/NOswKnH3Mfi0H4oAlU9S14u03CdUaGFrXkNAaMjdGgAXudykoAEIQgDl+XTPqcw9Eg+Rukll/wBdTO2SMf8A8oyVN5Xw5qd/AqmbLd+HSb+ZBPFmVBJ2qE3NUtZbMQM2jQSLk2vYDboob8U3DzSmIxtHDdJK3uSoOW4sEKrOKO3D3pP8Sf3eSQenMIuL8i+ykWqFUHEH7/cvJrn9r4LN6fwy3KXl8k7GRcoVKax/aK89Jf2j5rJ8oaHCMvQnYsvEKiMzt58ykLzvPmqPlFT4QfmGx7S9ukzjePMKhuV5e+wJ3bOrXcqfqBvdT9fgNiusuhIOcJuPst2jeU7z7d48wqJCzfKGa/r9fgnYrrOgQqmnqnAW70LsUtKUpwUmnmUdJjuPR3hePVK42Opy0tHITpDNZx3Bk5v7l3eIMvG4eqfgs366KZv4VZMLbg7I4fqXTk7ZlErnTU5Mrukvvd4+qafu4DqAPWIsSfDYpSW2zchfN69WVao5z3sdStkIhKhY6pIiEqEaoCIS2Xl0d9pHcDYIUUAqF5EfeTxJRzA7/wC538qdWJGZz3LOezI2dp7nH8osP1HyVRycivMD2GuPVcXta3d1+5dv0du6/G5+Kzf+teMGGGnijc6J8sr3F0bix3NsbYgltja7mnwXrtC41SUMHCGbvd+pzcRhXKe1b8Dv2N1HFSwfFYd/SEzVGIBz5ZXspoZJC18kjmlxsxosTY6vv4FbvTRZnAd+vBU5QqVXFQw63pcO1/g2wtPUi2WNFTgMF+s6oUqyF3KWHhTgoJLJWIcm3cbnF2ngVmbBpiMW1tTSPt3SNa39i0940WZSfRr66P8AEjw94/LUNaf1K9Z2i/H2JhvOwSJUL53qjpnUmM1vTK8sfJKKSSfo9O6SBtM7LTh4jMekr3HW2U2BsT1FRqrltNKYKxkbXNAxY0rWmYc42GjuXPaHWf8AWBwtbQMO03XYsjw4VZt0Xpby6+sZqc2XXS9wct9Nytm08UbRZscTYwctmsjawHrtoA266jr042/j4W6uFn+e8z1X1mS0nKKrDqqeGTpJqJsLbNVww5GsZ0R18jcrw0B4yF2U/ZO9XNPV4q+Rkmeb6EmD3ibFkgkZJETUucHMDrAgEgWtc9y0AV0XOc1zkZky5ua5xpkydrJe9tRrbapFkTxi/wA14+HZ2AodpmE2FYnJC0FtY2XpEhrCZm5JGfTERpGiZgDG3aSLtvYE5rLQ8IgeyCFkjnPeyGISPfbM6QNAJdYkXvuJUyyErXxEqyUWkrZ5FlGwiEqErqlhFCqcKgmOaWGGYtJDTLHHKQBuzA21uprnAAk9QBJ4DrXmJtgOGvE6k+d1eN45p2IeY1S4fFFfm444r2vzcbI726r5QL9auMMi0Lt+g4KA1tzberqKPKANwXa0PQdSs6svt9zKq7KyPaEIXrBUFl2Py5MYa38enhB8KoO/atRWZcs6e2MUDu00j+19/wByXxPRNmlPnHXoISoXhNUcMymwCrdicsscUhaMR54GURtpDD0cMLw77fOakNtoOtRKTkFXOp5mOjax00tHLGx08fNsqGRPbI9zC2QPZmcPonVw6zdawhdH6+okkkuHoZ7NHF4NyFkirjVyPikbzksjMvPNe2SSARloZfJkAvbutoF2dkqEpWqTrNOfDIukluEsiyVCx1SRLIslQjVASyLJUKdUCVh0N3X7PxVmmKOLK0bzqU+vaYChsaCXF5sSqSvIEIQnigLg+WcP+54ae+r9zYyu8XLcrKW9Vh8nZmqG+cBP7Uviuhl3GlPnImXQlskXi9UdBCUNJ6gTw1TraN59E+Oi0jRnPmxbKtpbxlCmMw120ge9PNw1u0k+5Nw0bXl9tu8o6kUVqUAnvVs2kYNg8dU61oHVpwTcNDy+6S8CjrLgiobSvOw+OiebhztpA96skJyGiaC512UdaRDZho2knhonm0bBsvx1TyE5DB0Ic2K9zNzk+IIQhNFQQhCABUXKVv1lH3VMn/XkQhYYjopdxeHOLCGhadTc+KkNpWDYPHVCFlh6FJRTUV5BKTvvHAEqEJzcUBCEIAEIQgAQhCABCEIAEIQgAQhCAP/Z"/>
          <p:cNvSpPr>
            <a:spLocks noChangeAspect="1" noChangeArrowheads="1"/>
          </p:cNvSpPr>
          <p:nvPr/>
        </p:nvSpPr>
        <p:spPr bwMode="auto">
          <a:xfrm>
            <a:off x="1" y="-4699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ISERIQExQSDxUODw0VEA8QEhEQEBQNFBAVFRUUEhUXGyYfFxkjGRQUHy8gJCcpOC0vFR4xNTAqNSYrLCkBCQoKDgwOGg8PGiokHx8tKSkvLCkqLCkpLDUtKTUqKSwsLy4sLCwsLzU1MCk0LCksKTUsKSk1KSwtLi0uLCo1LP/AABEIAGQAhAMBIgACEQEDEQH/xAAbAAABBQEBAAAAAAAAAAAAAAAAAQMEBQcGAv/EAD8QAAEDAgMDCAYJAgcAAAAAAAEAAgMEEQUSIUFRcQYTFDFSYYGRQmJyobHBIiMyQ1OCssLRB5IVFiQlorTi/8QAGwEAAgMBAQEAAAAAAAAAAAAAAAQBAgMFBgf/xAAyEQACAQICBQsDBQAAAAAAAAAAAQIDEQQhBRITMUEGMjNRYXGBkaGx4RRC8RYiI0NT/9oADAMBAAIRAxEAPwDb1Drq8M0Grj5Ad6axbFRCBf0iAOJNlVYowMcTJNq4nQM9w+kl8RtXC1Ley8LX/cSHV7j6R8NEnTXdo+ZVWKmLYZ3eyz/ynA4bIal3fZ4+QXI+gxEs3L1ZvtILgT+mntHzK9MxJw9LwJuoLY3nqpJD7brfEpxlLPspWN9p7f5K1ho+qnfX9yHVj1F9S4g17b3At1i+1e3V0Y63N8wqMUFVsjp2eXyanRh1YfvIm9wDj8guvBNRSk7sXdi2Nezff2QXfAJOnjYHH8pHxVWMFqT9qoA9mM/NyUcm3n7VTIfZa1v8q4Fj0/1HeOUfNeHYgeyOJez+VD/yuzbLOfzgfAL2OS0G3nHcZHoIHX4n60Y4vPyamzjzGkZns1NtCdxO3gvTOTNMPuwfac8/NOswKnH3Mfi0H4oAlU9S14u03CdUaGFrXkNAaMjdGgAXudykoAEIQgDl+XTPqcw9Eg+Rukll/wBdTO2SMf8A8oyVN5Xw5qd/AqmbLd+HSb+ZBPFmVBJ2qE3NUtZbMQM2jQSLk2vYDboob8U3DzSmIxtHDdJK3uSoOW4sEKrOKO3D3pP8Sf3eSQenMIuL8i+ykWqFUHEH7/cvJrn9r4LN6fwy3KXl8k7GRcoVKax/aK89Jf2j5rJ8oaHCMvQnYsvEKiMzt58ykLzvPmqPlFT4QfmGx7S9ukzjePMKhuV5e+wJ3bOrXcqfqBvdT9fgNiusuhIOcJuPst2jeU7z7d48wqJCzfKGa/r9fgnYrrOgQqmnqnAW70LsUtKUpwUmnmUdJjuPR3hePVK42Opy0tHITpDNZx3Bk5v7l3eIMvG4eqfgs366KZv4VZMLbg7I4fqXTk7ZlErnTU5Mrukvvd4+qafu4DqAPWIsSfDYpSW2zchfN69WVao5z3sdStkIhKhY6pIiEqEaoCIS2Xl0d9pHcDYIUUAqF5EfeTxJRzA7/wC538qdWJGZz3LOezI2dp7nH8osP1HyVRycivMD2GuPVcXta3d1+5dv0du6/G5+Kzf+teMGGGnijc6J8sr3F0bix3NsbYgltja7mnwXrtC41SUMHCGbvd+pzcRhXKe1b8Dv2N1HFSwfFYd/SEzVGIBz5ZXspoZJC18kjmlxsxosTY6vv4FbvTRZnAd+vBU5QqVXFQw63pcO1/g2wtPUi2WNFTgMF+s6oUqyF3KWHhTgoJLJWIcm3cbnF2ngVmbBpiMW1tTSPt3SNa39i0940WZSfRr66P8AEjw94/LUNaf1K9Z2i/H2JhvOwSJUL53qjpnUmM1vTK8sfJKKSSfo9O6SBtM7LTh4jMekr3HW2U2BsT1FRqrltNKYKxkbXNAxY0rWmYc42GjuXPaHWf8AWBwtbQMO03XYsjw4VZt0Xpby6+sZqc2XXS9wct9Nytm08UbRZscTYwctmsjawHrtoA266jr042/j4W6uFn+e8z1X1mS0nKKrDqqeGTpJqJsLbNVww5GsZ0R18jcrw0B4yF2U/ZO9XNPV4q+Rkmeb6EmD3ibFkgkZJETUucHMDrAgEgWtc9y0AV0XOc1zkZky5ua5xpkydrJe9tRrbapFkTxi/wA14+HZ2AodpmE2FYnJC0FtY2XpEhrCZm5JGfTERpGiZgDG3aSLtvYE5rLQ8IgeyCFkjnPeyGISPfbM6QNAJdYkXvuJUyyErXxEqyUWkrZ5FlGwiEqErqlhFCqcKgmOaWGGYtJDTLHHKQBuzA21uprnAAk9QBJ4DrXmJtgOGvE6k+d1eN45p2IeY1S4fFFfm444r2vzcbI726r5QL9auMMi0Lt+g4KA1tzberqKPKANwXa0PQdSs6svt9zKq7KyPaEIXrBUFl2Py5MYa38enhB8KoO/atRWZcs6e2MUDu00j+19/wByXxPRNmlPnHXoISoXhNUcMymwCrdicsscUhaMR54GURtpDD0cMLw77fOakNtoOtRKTkFXOp5mOjax00tHLGx08fNsqGRPbI9zC2QPZmcPonVw6zdawhdH6+okkkuHoZ7NHF4NyFkirjVyPikbzksjMvPNe2SSARloZfJkAvbutoF2dkqEpWqTrNOfDIukluEsiyVCx1SRLIslQjVASyLJUKdUCVh0N3X7PxVmmKOLK0bzqU+vaYChsaCXF5sSqSvIEIQnigLg+WcP+54ae+r9zYyu8XLcrKW9Vh8nZmqG+cBP7Uviuhl3GlPnImXQlskXi9UdBCUNJ6gTw1TraN59E+Oi0jRnPmxbKtpbxlCmMw120ge9PNw1u0k+5Nw0bXl9tu8o6kUVqUAnvVs2kYNg8dU61oHVpwTcNDy+6S8CjrLgiobSvOw+OiebhztpA96skJyGiaC512UdaRDZho2knhonm0bBsvx1TyE5DB0Ic2K9zNzk+IIQhNFQQhCABUXKVv1lH3VMn/XkQhYYjopdxeHOLCGhadTc+KkNpWDYPHVCFlh6FJRTUV5BKTvvHAEqEJzcUBCEIAEIQgAQhCABCEIAEIQgAQhCAP/Z"/>
          <p:cNvSpPr>
            <a:spLocks noChangeAspect="1" noChangeArrowheads="1"/>
          </p:cNvSpPr>
          <p:nvPr/>
        </p:nvSpPr>
        <p:spPr bwMode="auto">
          <a:xfrm>
            <a:off x="152401" y="-3175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hISERIQExQSDxUODw0VEA8QEhEQEBQNFBAVFRUUEhUXGyYfFxkjGRQUHy8gJCcpOC0vFR4xNTAqNSYrLCkBCQoKDgwOGg8PGiokHx8tKSkvLCkqLCkpLDUtKTUqKSwsLy4sLCwsLzU1MCk0LCksKTUsKSk1KSwtLi0uLCo1LP/AABEIAGQAhAMBIgACEQEDEQH/xAAbAAABBQEBAAAAAAAAAAAAAAAAAQMEBQcGAv/EAD8QAAEDAgMDCAYJAgcAAAAAAAEAAgMEEQUSIUFRcQYTFDFSYYGRQmJyobHBIiMyQ1OCssLRB5IVFiQlorTi/8QAGwEAAgMBAQEAAAAAAAAAAAAAAAQBAgMFBgf/xAAyEQACAQICBQsDBQAAAAAAAAAAAQIDEQQhBRITMUEGMjNRYXGBkaGx4RRC8RYiI0NT/9oADAMBAAIRAxEAPwDb1Drq8M0Grj5Ad6axbFRCBf0iAOJNlVYowMcTJNq4nQM9w+kl8RtXC1Ley8LX/cSHV7j6R8NEnTXdo+ZVWKmLYZ3eyz/ynA4bIal3fZ4+QXI+gxEs3L1ZvtILgT+mntHzK9MxJw9LwJuoLY3nqpJD7brfEpxlLPspWN9p7f5K1ho+qnfX9yHVj1F9S4g17b3At1i+1e3V0Y63N8wqMUFVsjp2eXyanRh1YfvIm9wDj8guvBNRSk7sXdi2Nezff2QXfAJOnjYHH8pHxVWMFqT9qoA9mM/NyUcm3n7VTIfZa1v8q4Fj0/1HeOUfNeHYgeyOJez+VD/yuzbLOfzgfAL2OS0G3nHcZHoIHX4n60Y4vPyamzjzGkZns1NtCdxO3gvTOTNMPuwfac8/NOswKnH3Mfi0H4oAlU9S14u03CdUaGFrXkNAaMjdGgAXudykoAEIQgDl+XTPqcw9Eg+Rukll/wBdTO2SMf8A8oyVN5Xw5qd/AqmbLd+HSb+ZBPFmVBJ2qE3NUtZbMQM2jQSLk2vYDboob8U3DzSmIxtHDdJK3uSoOW4sEKrOKO3D3pP8Sf3eSQenMIuL8i+ykWqFUHEH7/cvJrn9r4LN6fwy3KXl8k7GRcoVKax/aK89Jf2j5rJ8oaHCMvQnYsvEKiMzt58ykLzvPmqPlFT4QfmGx7S9ukzjePMKhuV5e+wJ3bOrXcqfqBvdT9fgNiusuhIOcJuPst2jeU7z7d48wqJCzfKGa/r9fgnYrrOgQqmnqnAW70LsUtKUpwUmnmUdJjuPR3hePVK42Opy0tHITpDNZx3Bk5v7l3eIMvG4eqfgs366KZv4VZMLbg7I4fqXTk7ZlErnTU5Mrukvvd4+qafu4DqAPWIsSfDYpSW2zchfN69WVao5z3sdStkIhKhY6pIiEqEaoCIS2Xl0d9pHcDYIUUAqF5EfeTxJRzA7/wC538qdWJGZz3LOezI2dp7nH8osP1HyVRycivMD2GuPVcXta3d1+5dv0du6/G5+Kzf+teMGGGnijc6J8sr3F0bix3NsbYgltja7mnwXrtC41SUMHCGbvd+pzcRhXKe1b8Dv2N1HFSwfFYd/SEzVGIBz5ZXspoZJC18kjmlxsxosTY6vv4FbvTRZnAd+vBU5QqVXFQw63pcO1/g2wtPUi2WNFTgMF+s6oUqyF3KWHhTgoJLJWIcm3cbnF2ngVmbBpiMW1tTSPt3SNa39i0940WZSfRr66P8AEjw94/LUNaf1K9Z2i/H2JhvOwSJUL53qjpnUmM1vTK8sfJKKSSfo9O6SBtM7LTh4jMekr3HW2U2BsT1FRqrltNKYKxkbXNAxY0rWmYc42GjuXPaHWf8AWBwtbQMO03XYsjw4VZt0Xpby6+sZqc2XXS9wct9Nytm08UbRZscTYwctmsjawHrtoA266jr042/j4W6uFn+e8z1X1mS0nKKrDqqeGTpJqJsLbNVww5GsZ0R18jcrw0B4yF2U/ZO9XNPV4q+Rkmeb6EmD3ibFkgkZJETUucHMDrAgEgWtc9y0AV0XOc1zkZky5ua5xpkydrJe9tRrbapFkTxi/wA14+HZ2AodpmE2FYnJC0FtY2XpEhrCZm5JGfTERpGiZgDG3aSLtvYE5rLQ8IgeyCFkjnPeyGISPfbM6QNAJdYkXvuJUyyErXxEqyUWkrZ5FlGwiEqErqlhFCqcKgmOaWGGYtJDTLHHKQBuzA21uprnAAk9QBJ4DrXmJtgOGvE6k+d1eN45p2IeY1S4fFFfm444r2vzcbI726r5QL9auMMi0Lt+g4KA1tzberqKPKANwXa0PQdSs6svt9zKq7KyPaEIXrBUFl2Py5MYa38enhB8KoO/atRWZcs6e2MUDu00j+19/wByXxPRNmlPnHXoISoXhNUcMymwCrdicsscUhaMR54GURtpDD0cMLw77fOakNtoOtRKTkFXOp5mOjax00tHLGx08fNsqGRPbI9zC2QPZmcPonVw6zdawhdH6+okkkuHoZ7NHF4NyFkirjVyPikbzksjMvPNe2SSARloZfJkAvbutoF2dkqEpWqTrNOfDIukluEsiyVCx1SRLIslQjVASyLJUKdUCVh0N3X7PxVmmKOLK0bzqU+vaYChsaCXF5sSqSvIEIQnigLg+WcP+54ae+r9zYyu8XLcrKW9Vh8nZmqG+cBP7Uviuhl3GlPnImXQlskXi9UdBCUNJ6gTw1TraN59E+Oi0jRnPmxbKtpbxlCmMw120ge9PNw1u0k+5Nw0bXl9tu8o6kUVqUAnvVs2kYNg8dU61oHVpwTcNDy+6S8CjrLgiobSvOw+OiebhztpA96skJyGiaC512UdaRDZho2knhonm0bBsvx1TyE5DB0Ic2K9zNzk+IIQhNFQQhCABUXKVv1lH3VMn/XkQhYYjopdxeHOLCGhadTc+KkNpWDYPHVCFlh6FJRTUV5BKTvvHAEqEJzcUBCEIAEIQgAQhCABCEIAEIQgAQhCAP/Z"/>
          <p:cNvSpPr>
            <a:spLocks noChangeAspect="1" noChangeArrowheads="1"/>
          </p:cNvSpPr>
          <p:nvPr/>
        </p:nvSpPr>
        <p:spPr bwMode="auto">
          <a:xfrm>
            <a:off x="304801" y="-1651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ata:image/jpeg;base64,/9j/4AAQSkZJRgABAQAAAQABAAD/2wCEAAkGBhISERIQExQSDxUODw0VEA8QEhEQEBQNFBAVFRUUEhUXGyYfFxkjGRQUHy8gJCcpOC0vFR4xNTAqNSYrLCkBCQoKDgwOGg8PGiokHx8tKSkvLCkqLCkpLDUtKTUqKSwsLy4sLCwsLzU1MCk0LCksKTUsKSk1KSwtLi0uLCo1LP/AABEIAGQAhAMBIgACEQEDEQH/xAAbAAABBQEBAAAAAAAAAAAAAAAAAQMEBQcGAv/EAD8QAAEDAgMDCAYJAgcAAAAAAAEAAgMEEQUSIUFRcQYTFDFSYYGRQmJyobHBIiMyQ1OCssLRB5IVFiQlorTi/8QAGwEAAgMBAQEAAAAAAAAAAAAAAAQBAgMFBgf/xAAyEQACAQICBQsDBQAAAAAAAAAAAQIDEQQhBRITMUEGMjNRYXGBkaGx4RRC8RYiI0NT/9oADAMBAAIRAxEAPwDb1Drq8M0Grj5Ad6axbFRCBf0iAOJNlVYowMcTJNq4nQM9w+kl8RtXC1Ley8LX/cSHV7j6R8NEnTXdo+ZVWKmLYZ3eyz/ynA4bIal3fZ4+QXI+gxEs3L1ZvtILgT+mntHzK9MxJw9LwJuoLY3nqpJD7brfEpxlLPspWN9p7f5K1ho+qnfX9yHVj1F9S4g17b3At1i+1e3V0Y63N8wqMUFVsjp2eXyanRh1YfvIm9wDj8guvBNRSk7sXdi2Nezff2QXfAJOnjYHH8pHxVWMFqT9qoA9mM/NyUcm3n7VTIfZa1v8q4Fj0/1HeOUfNeHYgeyOJez+VD/yuzbLOfzgfAL2OS0G3nHcZHoIHX4n60Y4vPyamzjzGkZns1NtCdxO3gvTOTNMPuwfac8/NOswKnH3Mfi0H4oAlU9S14u03CdUaGFrXkNAaMjdGgAXudykoAEIQgDl+XTPqcw9Eg+Rukll/wBdTO2SMf8A8oyVN5Xw5qd/AqmbLd+HSb+ZBPFmVBJ2qE3NUtZbMQM2jQSLk2vYDboob8U3DzSmIxtHDdJK3uSoOW4sEKrOKO3D3pP8Sf3eSQenMIuL8i+ykWqFUHEH7/cvJrn9r4LN6fwy3KXl8k7GRcoVKax/aK89Jf2j5rJ8oaHCMvQnYsvEKiMzt58ykLzvPmqPlFT4QfmGx7S9ukzjePMKhuV5e+wJ3bOrXcqfqBvdT9fgNiusuhIOcJuPst2jeU7z7d48wqJCzfKGa/r9fgnYrrOgQqmnqnAW70LsUtKUpwUmnmUdJjuPR3hePVK42Opy0tHITpDNZx3Bk5v7l3eIMvG4eqfgs366KZv4VZMLbg7I4fqXTk7ZlErnTU5Mrukvvd4+qafu4DqAPWIsSfDYpSW2zchfN69WVao5z3sdStkIhKhY6pIiEqEaoCIS2Xl0d9pHcDYIUUAqF5EfeTxJRzA7/wC538qdWJGZz3LOezI2dp7nH8osP1HyVRycivMD2GuPVcXta3d1+5dv0du6/G5+Kzf+teMGGGnijc6J8sr3F0bix3NsbYgltja7mnwXrtC41SUMHCGbvd+pzcRhXKe1b8Dv2N1HFSwfFYd/SEzVGIBz5ZXspoZJC18kjmlxsxosTY6vv4FbvTRZnAd+vBU5QqVXFQw63pcO1/g2wtPUi2WNFTgMF+s6oUqyF3KWHhTgoJLJWIcm3cbnF2ngVmbBpiMW1tTSPt3SNa39i0940WZSfRr66P8AEjw94/LUNaf1K9Z2i/H2JhvOwSJUL53qjpnUmM1vTK8sfJKKSSfo9O6SBtM7LTh4jMekr3HW2U2BsT1FRqrltNKYKxkbXNAxY0rWmYc42GjuXPaHWf8AWBwtbQMO03XYsjw4VZt0Xpby6+sZqc2XXS9wct9Nytm08UbRZscTYwctmsjawHrtoA266jr042/j4W6uFn+e8z1X1mS0nKKrDqqeGTpJqJsLbNVww5GsZ0R18jcrw0B4yF2U/ZO9XNPV4q+Rkmeb6EmD3ibFkgkZJETUucHMDrAgEgWtc9y0AV0XOc1zkZky5ua5xpkydrJe9tRrbapFkTxi/wA14+HZ2AodpmE2FYnJC0FtY2XpEhrCZm5JGfTERpGiZgDG3aSLtvYE5rLQ8IgeyCFkjnPeyGISPfbM6QNAJdYkXvuJUyyErXxEqyUWkrZ5FlGwiEqErqlhFCqcKgmOaWGGYtJDTLHHKQBuzA21uprnAAk9QBJ4DrXmJtgOGvE6k+d1eN45p2IeY1S4fFFfm444r2vzcbI726r5QL9auMMi0Lt+g4KA1tzberqKPKANwXa0PQdSs6svt9zKq7KyPaEIXrBUFl2Py5MYa38enhB8KoO/atRWZcs6e2MUDu00j+19/wByXxPRNmlPnHXoISoXhNUcMymwCrdicsscUhaMR54GURtpDD0cMLw77fOakNtoOtRKTkFXOp5mOjax00tHLGx08fNsqGRPbI9zC2QPZmcPonVw6zdawhdH6+okkkuHoZ7NHF4NyFkirjVyPikbzksjMvPNe2SSARloZfJkAvbutoF2dkqEpWqTrNOfDIukluEsiyVCx1SRLIslQjVASyLJUKdUCVh0N3X7PxVmmKOLK0bzqU+vaYChsaCXF5sSqSvIEIQnigLg+WcP+54ae+r9zYyu8XLcrKW9Vh8nZmqG+cBP7Uviuhl3GlPnImXQlskXi9UdBCUNJ6gTw1TraN59E+Oi0jRnPmxbKtpbxlCmMw120ge9PNw1u0k+5Nw0bXl9tu8o6kUVqUAnvVs2kYNg8dU61oHVpwTcNDy+6S8CjrLgiobSvOw+OiebhztpA96skJyGiaC512UdaRDZho2knhonm0bBsvx1TyE5DB0Ic2K9zNzk+IIQhNFQQhCABUXKVv1lH3VMn/XkQhYYjopdxeHOLCGhadTc+KkNpWDYPHVCFlh6FJRTUV5BKTvvHAEqEJzcUBCEIAEIQgAQhCABCEIAEIQgAQhCAP/Z"/>
          <p:cNvSpPr>
            <a:spLocks noChangeAspect="1" noChangeArrowheads="1"/>
          </p:cNvSpPr>
          <p:nvPr/>
        </p:nvSpPr>
        <p:spPr bwMode="auto">
          <a:xfrm>
            <a:off x="457201" y="-127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data:image/jpeg;base64,/9j/4AAQSkZJRgABAQAAAQABAAD/2wCEAAkGBhISERIQExQSDxUODw0VEA8QEhEQEBQNFBAVFRUUEhUXGyYfFxkjGRQUHy8gJCcpOC0vFR4xNTAqNSYrLCkBCQoKDgwOGg8PGiokHx8tKSkvLCkqLCkpLDUtKTUqKSwsLy4sLCwsLzU1MCk0LCksKTUsKSk1KSwtLi0uLCo1LP/AABEIAGQAhAMBIgACEQEDEQH/xAAbAAABBQEBAAAAAAAAAAAAAAAAAQMEBQcGAv/EAD8QAAEDAgMDCAYJAgcAAAAAAAEAAgMEEQUSIUFRcQYTFDFSYYGRQmJyobHBIiMyQ1OCssLRB5IVFiQlorTi/8QAGwEAAgMBAQEAAAAAAAAAAAAAAAQBAgMFBgf/xAAyEQACAQICBQsDBQAAAAAAAAAAAQIDEQQhBRITMUEGMjNRYXGBkaGx4RRC8RYiI0NT/9oADAMBAAIRAxEAPwDb1Drq8M0Grj5Ad6axbFRCBf0iAOJNlVYowMcTJNq4nQM9w+kl8RtXC1Ley8LX/cSHV7j6R8NEnTXdo+ZVWKmLYZ3eyz/ynA4bIal3fZ4+QXI+gxEs3L1ZvtILgT+mntHzK9MxJw9LwJuoLY3nqpJD7brfEpxlLPspWN9p7f5K1ho+qnfX9yHVj1F9S4g17b3At1i+1e3V0Y63N8wqMUFVsjp2eXyanRh1YfvIm9wDj8guvBNRSk7sXdi2Nezff2QXfAJOnjYHH8pHxVWMFqT9qoA9mM/NyUcm3n7VTIfZa1v8q4Fj0/1HeOUfNeHYgeyOJez+VD/yuzbLOfzgfAL2OS0G3nHcZHoIHX4n60Y4vPyamzjzGkZns1NtCdxO3gvTOTNMPuwfac8/NOswKnH3Mfi0H4oAlU9S14u03CdUaGFrXkNAaMjdGgAXudykoAEIQgDl+XTPqcw9Eg+Rukll/wBdTO2SMf8A8oyVN5Xw5qd/AqmbLd+HSb+ZBPFmVBJ2qE3NUtZbMQM2jQSLk2vYDboob8U3DzSmIxtHDdJK3uSoOW4sEKrOKO3D3pP8Sf3eSQenMIuL8i+ykWqFUHEH7/cvJrn9r4LN6fwy3KXl8k7GRcoVKax/aK89Jf2j5rJ8oaHCMvQnYsvEKiMzt58ykLzvPmqPlFT4QfmGx7S9ukzjePMKhuV5e+wJ3bOrXcqfqBvdT9fgNiusuhIOcJuPst2jeU7z7d48wqJCzfKGa/r9fgnYrrOgQqmnqnAW70LsUtKUpwUmnmUdJjuPR3hePVK42Opy0tHITpDNZx3Bk5v7l3eIMvG4eqfgs366KZv4VZMLbg7I4fqXTk7ZlErnTU5Mrukvvd4+qafu4DqAPWIsSfDYpSW2zchfN69WVao5z3sdStkIhKhY6pIiEqEaoCIS2Xl0d9pHcDYIUUAqF5EfeTxJRzA7/wC538qdWJGZz3LOezI2dp7nH8osP1HyVRycivMD2GuPVcXta3d1+5dv0du6/G5+Kzf+teMGGGnijc6J8sr3F0bix3NsbYgltja7mnwXrtC41SUMHCGbvd+pzcRhXKe1b8Dv2N1HFSwfFYd/SEzVGIBz5ZXspoZJC18kjmlxsxosTY6vv4FbvTRZnAd+vBU5QqVXFQw63pcO1/g2wtPUi2WNFTgMF+s6oUqyF3KWHhTgoJLJWIcm3cbnF2ngVmbBpiMW1tTSPt3SNa39i0940WZSfRr66P8AEjw94/LUNaf1K9Z2i/H2JhvOwSJUL53qjpnUmM1vTK8sfJKKSSfo9O6SBtM7LTh4jMekr3HW2U2BsT1FRqrltNKYKxkbXNAxY0rWmYc42GjuXPaHWf8AWBwtbQMO03XYsjw4VZt0Xpby6+sZqc2XXS9wct9Nytm08UbRZscTYwctmsjawHrtoA266jr042/j4W6uFn+e8z1X1mS0nKKrDqqeGTpJqJsLbNVww5GsZ0R18jcrw0B4yF2U/ZO9XNPV4q+Rkmeb6EmD3ibFkgkZJETUucHMDrAgEgWtc9y0AV0XOc1zkZky5ua5xpkydrJe9tRrbapFkTxi/wA14+HZ2AodpmE2FYnJC0FtY2XpEhrCZm5JGfTERpGiZgDG3aSLtvYE5rLQ8IgeyCFkjnPeyGISPfbM6QNAJdYkXvuJUyyErXxEqyUWkrZ5FlGwiEqErqlhFCqcKgmOaWGGYtJDTLHHKQBuzA21uprnAAk9QBJ4DrXmJtgOGvE6k+d1eN45p2IeY1S4fFFfm444r2vzcbI726r5QL9auMMi0Lt+g4KA1tzberqKPKANwXa0PQdSs6svt9zKq7KyPaEIXrBUFl2Py5MYa38enhB8KoO/atRWZcs6e2MUDu00j+19/wByXxPRNmlPnHXoISoXhNUcMymwCrdicsscUhaMR54GURtpDD0cMLw77fOakNtoOtRKTkFXOp5mOjax00tHLGx08fNsqGRPbI9zC2QPZmcPonVw6zdawhdH6+okkkuHoZ7NHF4NyFkirjVyPikbzksjMvPNe2SSARloZfJkAvbutoF2dkqEpWqTrNOfDIukluEsiyVCx1SRLIslQjVASyLJUKdUCVh0N3X7PxVmmKOLK0bzqU+vaYChsaCXF5sSqSvIEIQnigLg+WcP+54ae+r9zYyu8XLcrKW9Vh8nZmqG+cBP7Uviuhl3GlPnImXQlskXi9UdBCUNJ6gTw1TraN59E+Oi0jRnPmxbKtpbxlCmMw120ge9PNw1u0k+5Nw0bXl9tu8o6kUVqUAnvVs2kYNg8dU61oHVpwTcNDy+6S8CjrLgiobSvOw+OiebhztpA96skJyGiaC512UdaRDZho2knhonm0bBsvx1TyE5DB0Ic2K9zNzk+IIQhNFQQhCABUXKVv1lH3VMn/XkQhYYjopdxeHOLCGhadTc+KkNpWDYPHVCFlh6FJRTUV5BKTvvHAEqEJzcUBCEIAEIQgAQhCABCEIAEIQgAQhCAP/Z"/>
          <p:cNvSpPr>
            <a:spLocks noChangeAspect="1" noChangeArrowheads="1"/>
          </p:cNvSpPr>
          <p:nvPr/>
        </p:nvSpPr>
        <p:spPr bwMode="auto">
          <a:xfrm>
            <a:off x="609601" y="1397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http://www.harlow.gov.uk/images/evidence%20base%20folder%20-%20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03" y="368856"/>
            <a:ext cx="2342592" cy="17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96761" y="1835532"/>
            <a:ext cx="19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"/>
              </a:rPr>
              <a:t></a:t>
            </a:r>
            <a:r>
              <a:rPr lang="en-GB" dirty="0" smtClean="0">
                <a:solidFill>
                  <a:schemeClr val="bg1"/>
                </a:solidFill>
              </a:rPr>
              <a:t>Parish  Plan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4565" y="2555613"/>
            <a:ext cx="28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"/>
              </a:rPr>
              <a:t></a:t>
            </a:r>
            <a:r>
              <a:rPr lang="en-GB" dirty="0" smtClean="0">
                <a:solidFill>
                  <a:schemeClr val="bg1"/>
                </a:solidFill>
              </a:rPr>
              <a:t>ORCC Survey </a:t>
            </a:r>
            <a:r>
              <a:rPr lang="en-GB" dirty="0" smtClean="0">
                <a:solidFill>
                  <a:schemeClr val="bg1"/>
                </a:solidFill>
                <a:latin typeface="Cambria Math"/>
                <a:ea typeface="Cambria Math"/>
                <a:sym typeface="Symbol"/>
              </a:rPr>
              <a:t>~</a:t>
            </a:r>
            <a:r>
              <a:rPr lang="en-GB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35%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5260" y="2915653"/>
            <a:ext cx="23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"/>
              </a:rPr>
              <a:t></a:t>
            </a:r>
            <a:r>
              <a:rPr lang="en-GB" dirty="0" smtClean="0">
                <a:solidFill>
                  <a:schemeClr val="bg1"/>
                </a:solidFill>
              </a:rPr>
              <a:t>SODC Housing </a:t>
            </a:r>
            <a:r>
              <a:rPr lang="en-GB" dirty="0" err="1" smtClean="0">
                <a:solidFill>
                  <a:schemeClr val="bg1"/>
                </a:solidFill>
              </a:rPr>
              <a:t>Dept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7941" y="3275692"/>
            <a:ext cx="251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"/>
              </a:rPr>
              <a:t></a:t>
            </a:r>
            <a:r>
              <a:rPr lang="en-GB" dirty="0" smtClean="0">
                <a:solidFill>
                  <a:schemeClr val="bg1"/>
                </a:solidFill>
              </a:rPr>
              <a:t>Estate Agents’ Views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328" y="3183069"/>
            <a:ext cx="117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THE NEED</a:t>
            </a:r>
            <a:endParaRPr lang="en-GB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27786" y="3635732"/>
            <a:ext cx="173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"/>
              </a:rPr>
              <a:t></a:t>
            </a:r>
            <a:r>
              <a:rPr lang="en-GB" dirty="0" smtClean="0">
                <a:solidFill>
                  <a:schemeClr val="bg1"/>
                </a:solidFill>
              </a:rPr>
              <a:t>Demographics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0434" y="2195572"/>
            <a:ext cx="261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sym typeface="Wingdings"/>
              </a:rPr>
              <a:t></a:t>
            </a:r>
            <a:r>
              <a:rPr lang="en-GB" dirty="0" smtClean="0">
                <a:solidFill>
                  <a:schemeClr val="bg1"/>
                </a:solidFill>
              </a:rPr>
              <a:t>March Event (&gt;200 i/p)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5148064" y="2348880"/>
            <a:ext cx="720000" cy="14400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1754256" y="2287714"/>
            <a:ext cx="720000" cy="144000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00192" y="3356992"/>
            <a:ext cx="1008112" cy="360040"/>
          </a:xfrm>
          <a:prstGeom prst="rightArrow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14" grpId="0"/>
      <p:bldP spid="12" grpId="0"/>
      <p:bldP spid="27" grpId="0"/>
      <p:bldP spid="29" grpId="0"/>
      <p:bldP spid="25" grpId="0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65313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8C4650"/>
                </a:solidFill>
              </a:rPr>
              <a:t>Our position?      Play safe - do it</a:t>
            </a:r>
            <a:endParaRPr lang="en-GB" sz="2000" b="1" dirty="0">
              <a:solidFill>
                <a:srgbClr val="8C46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46606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SUSTAINABILITY</a:t>
            </a:r>
          </a:p>
          <a:p>
            <a:r>
              <a:rPr lang="en-GB" sz="5400" dirty="0" smtClean="0">
                <a:solidFill>
                  <a:srgbClr val="8C4650"/>
                </a:solidFill>
              </a:rPr>
              <a:t>ASSESSMENT</a:t>
            </a:r>
            <a:endParaRPr lang="en-GB" sz="5400" dirty="0">
              <a:solidFill>
                <a:srgbClr val="8C4650"/>
              </a:solidFill>
            </a:endParaRPr>
          </a:p>
        </p:txBody>
      </p:sp>
      <p:pic>
        <p:nvPicPr>
          <p:cNvPr id="23554" name="Picture 2" descr="http://ec.europa.eu/justice/contract/media/photos/impact-assess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592288" cy="14428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76066" y="2492896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066" y="3039343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91680" y="2998693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8C46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8C46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Scoping Report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8C465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sets out the procedure by which the PC will carry out the SA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8C46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91680" y="2390110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8C4650"/>
                </a:solidFill>
                <a:effectLst/>
                <a:ea typeface="Calibri" pitchFamily="34" charset="0"/>
                <a:cs typeface="Arial" pitchFamily="34" charset="0"/>
              </a:rPr>
              <a:t>The NP must comply with the statutory requirements for Strategic Environmental Assessment (SEA) and Sustainability Appraisal.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8C4650"/>
              </a:solidFill>
              <a:effectLst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9759" y="3645024"/>
            <a:ext cx="41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8C4650"/>
                </a:solidFill>
              </a:rPr>
              <a:t>Conflicting advice: needed or not needed?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40050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C4650"/>
                </a:solidFill>
              </a:rPr>
              <a:t>Little or no guidance: proportionality/scale/depth?</a:t>
            </a:r>
            <a:endParaRPr lang="en-GB" dirty="0">
              <a:solidFill>
                <a:srgbClr val="8C465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51378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C4650"/>
                </a:solidFill>
                <a:sym typeface="Webdings"/>
              </a:rPr>
              <a:t></a:t>
            </a:r>
            <a:endParaRPr lang="en-GB" sz="4800" dirty="0">
              <a:solidFill>
                <a:srgbClr val="8C46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3557" grpId="0"/>
      <p:bldP spid="12" grpId="0"/>
      <p:bldP spid="13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60648"/>
            <a:ext cx="5388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COMMUNICATION</a:t>
            </a:r>
            <a:endParaRPr lang="en-GB" sz="5400" dirty="0">
              <a:solidFill>
                <a:srgbClr val="8C46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206084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Woodcote NP Public Meeting</a:t>
            </a:r>
            <a:endParaRPr lang="en-GB" sz="1200" dirty="0"/>
          </a:p>
        </p:txBody>
      </p:sp>
      <p:pic>
        <p:nvPicPr>
          <p:cNvPr id="13" name="Picture 12" descr="Crow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548680"/>
            <a:ext cx="2692980" cy="15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48264" y="270892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</a:rPr>
              <a:t>Examination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Consultation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Statement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5240" y="3914472"/>
            <a:ext cx="1801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</a:rPr>
              <a:t>Referendum 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No surprises 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13407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</a:rPr>
              <a:t>Our Approach</a:t>
            </a:r>
            <a:endParaRPr lang="en-GB" sz="2400" dirty="0">
              <a:solidFill>
                <a:srgbClr val="8C4650"/>
              </a:solidFill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539552" y="3645024"/>
            <a:ext cx="2016000" cy="720000"/>
          </a:xfrm>
          <a:prstGeom prst="homePlate">
            <a:avLst/>
          </a:prstGeom>
          <a:solidFill>
            <a:srgbClr val="5DFF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8C4650"/>
                </a:solidFill>
              </a:rPr>
              <a:t>Consult, consult, consult</a:t>
            </a:r>
          </a:p>
        </p:txBody>
      </p:sp>
      <p:sp>
        <p:nvSpPr>
          <p:cNvPr id="38" name="Pentagon 37"/>
          <p:cNvSpPr/>
          <p:nvPr/>
        </p:nvSpPr>
        <p:spPr>
          <a:xfrm>
            <a:off x="539552" y="2636912"/>
            <a:ext cx="2016000" cy="720000"/>
          </a:xfrm>
          <a:prstGeom prst="homePlate">
            <a:avLst/>
          </a:prstGeom>
          <a:solidFill>
            <a:srgbClr val="5DFF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8C4650"/>
                </a:solidFill>
              </a:rPr>
              <a:t>Frequent general communication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1800" y="2348879"/>
            <a:ext cx="136815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 lvl="0" indent="-180000"/>
            <a:r>
              <a:rPr lang="en-GB" sz="1600" dirty="0" smtClean="0">
                <a:solidFill>
                  <a:srgbClr val="8C4650"/>
                </a:solidFill>
              </a:rPr>
              <a:t>Awareness</a:t>
            </a:r>
          </a:p>
          <a:p>
            <a:pPr marL="180000" lvl="0" indent="-180000"/>
            <a:r>
              <a:rPr lang="en-GB" sz="1600" dirty="0" smtClean="0">
                <a:solidFill>
                  <a:srgbClr val="8C4650"/>
                </a:solidFill>
              </a:rPr>
              <a:t>Acceptance,</a:t>
            </a:r>
          </a:p>
          <a:p>
            <a:pPr marL="180000" lvl="0" indent="-180000"/>
            <a:r>
              <a:rPr lang="en-GB" sz="1600" dirty="0" smtClean="0">
                <a:solidFill>
                  <a:srgbClr val="8C4650"/>
                </a:solidFill>
              </a:rPr>
              <a:t>Interest, </a:t>
            </a:r>
          </a:p>
          <a:p>
            <a:pPr marL="180000" lvl="0" indent="-180000"/>
            <a:r>
              <a:rPr lang="en-GB" sz="1600" dirty="0" smtClean="0">
                <a:solidFill>
                  <a:srgbClr val="8C4650"/>
                </a:solidFill>
              </a:rPr>
              <a:t>Engagement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71800" y="3789040"/>
            <a:ext cx="115212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00" lvl="0" indent="-180000"/>
            <a:r>
              <a:rPr lang="en-GB" sz="1600" dirty="0" smtClean="0">
                <a:solidFill>
                  <a:srgbClr val="8C4650"/>
                </a:solidFill>
                <a:sym typeface="Wingdings"/>
              </a:rPr>
              <a:t>B</a:t>
            </a:r>
            <a:r>
              <a:rPr lang="en-GB" sz="1600" dirty="0" smtClean="0">
                <a:solidFill>
                  <a:srgbClr val="8C4650"/>
                </a:solidFill>
              </a:rPr>
              <a:t>efore......</a:t>
            </a:r>
          </a:p>
          <a:p>
            <a:pPr marL="180000" lvl="0" indent="-180000"/>
            <a:r>
              <a:rPr lang="en-GB" sz="1600" dirty="0" smtClean="0">
                <a:solidFill>
                  <a:srgbClr val="8C4650"/>
                </a:solidFill>
              </a:rPr>
              <a:t>	After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44008" y="2420888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600" dirty="0" smtClean="0">
                <a:solidFill>
                  <a:srgbClr val="8C4650"/>
                </a:solidFill>
                <a:sym typeface="Wingdings"/>
              </a:rPr>
              <a:t>W</a:t>
            </a:r>
            <a:r>
              <a:rPr lang="en-GB" sz="1600" dirty="0" smtClean="0">
                <a:solidFill>
                  <a:srgbClr val="8C4650"/>
                </a:solidFill>
              </a:rPr>
              <a:t>ebsite</a:t>
            </a:r>
          </a:p>
          <a:p>
            <a:pPr lvl="0"/>
            <a:r>
              <a:rPr lang="en-GB" sz="1600" dirty="0" smtClean="0">
                <a:solidFill>
                  <a:srgbClr val="8C4650"/>
                </a:solidFill>
              </a:rPr>
              <a:t>E-mail</a:t>
            </a:r>
          </a:p>
          <a:p>
            <a:pPr lvl="0"/>
            <a:r>
              <a:rPr lang="en-GB" sz="1600" dirty="0" smtClean="0">
                <a:solidFill>
                  <a:srgbClr val="8C4650"/>
                </a:solidFill>
              </a:rPr>
              <a:t>Village magazine</a:t>
            </a:r>
          </a:p>
          <a:p>
            <a:pPr lvl="0"/>
            <a:r>
              <a:rPr lang="en-GB" sz="1600" dirty="0" smtClean="0">
                <a:solidFill>
                  <a:srgbClr val="8C4650"/>
                </a:solidFill>
              </a:rPr>
              <a:t>Local press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99992" y="3717032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600" dirty="0" smtClean="0">
                <a:solidFill>
                  <a:srgbClr val="8C4650"/>
                </a:solidFill>
                <a:sym typeface="Wingdings"/>
              </a:rPr>
              <a:t>Op</a:t>
            </a:r>
            <a:r>
              <a:rPr lang="en-GB" sz="1600" dirty="0" smtClean="0">
                <a:solidFill>
                  <a:srgbClr val="8C4650"/>
                </a:solidFill>
              </a:rPr>
              <a:t>en meetings, </a:t>
            </a:r>
          </a:p>
          <a:p>
            <a:pPr lvl="0"/>
            <a:r>
              <a:rPr lang="en-GB" sz="1600" dirty="0" smtClean="0">
                <a:solidFill>
                  <a:srgbClr val="8C4650"/>
                </a:solidFill>
              </a:rPr>
              <a:t>Open workshops</a:t>
            </a:r>
          </a:p>
          <a:p>
            <a:pPr lvl="0"/>
            <a:r>
              <a:rPr lang="en-GB" sz="1600" dirty="0" smtClean="0">
                <a:solidFill>
                  <a:srgbClr val="8C4650"/>
                </a:solidFill>
              </a:rPr>
              <a:t>.....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6156176" y="2852936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>
            <a:off x="6156176" y="4041096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>
            <a:off x="3852000" y="2869704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2550766">
            <a:off x="3818773" y="3411936"/>
            <a:ext cx="90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 rot="19344114">
            <a:off x="3760593" y="3432670"/>
            <a:ext cx="90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>
            <a:off x="3851920" y="3969088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7" grpId="0" animBg="1"/>
      <p:bldP spid="38" grpId="0" animBg="1"/>
      <p:bldP spid="39" grpId="0"/>
      <p:bldP spid="42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41129"/>
            <a:ext cx="4285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8C4650"/>
                </a:solidFill>
              </a:rPr>
              <a:t>WHAT NEXT?</a:t>
            </a:r>
            <a:endParaRPr lang="en-GB" sz="6000" dirty="0">
              <a:solidFill>
                <a:srgbClr val="8C4650"/>
              </a:solidFill>
            </a:endParaRPr>
          </a:p>
        </p:txBody>
      </p:sp>
      <p:pic>
        <p:nvPicPr>
          <p:cNvPr id="15" name="Picture 2" descr="http://t2.gstatic.com/images?q=tbn:ANd9GcSc9ahb-snrEkDGzepyZOVeisgaHRwpmF0clc1bW-eS2f_44nEW"/>
          <p:cNvPicPr>
            <a:picLocks noChangeAspect="1" noChangeArrowheads="1"/>
          </p:cNvPicPr>
          <p:nvPr/>
        </p:nvPicPr>
        <p:blipFill>
          <a:blip r:embed="rId2" cstate="print"/>
          <a:srcRect l="7994" t="4302" r="8067" b="5405"/>
          <a:stretch>
            <a:fillRect/>
          </a:stretch>
        </p:blipFill>
        <p:spPr bwMode="auto">
          <a:xfrm>
            <a:off x="6804248" y="404664"/>
            <a:ext cx="2082100" cy="1656184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00113" y="2024888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>
                <a:solidFill>
                  <a:schemeClr val="tx1"/>
                </a:solidFill>
              </a:rPr>
              <a:t>Site Identification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900113" y="2492896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Site Selection Criteria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900113" y="2924944"/>
            <a:ext cx="1008062" cy="396000"/>
          </a:xfrm>
          <a:prstGeom prst="rect">
            <a:avLst/>
          </a:prstGeom>
          <a:solidFill>
            <a:srgbClr val="99CCFF">
              <a:alpha val="7451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Housing Need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00113" y="3393040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900113" y="3861048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>
                <a:solidFill>
                  <a:schemeClr val="tx1"/>
                </a:solidFill>
              </a:rPr>
              <a:t>Living in the Village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899642" y="4329144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Sustainability Analysis</a:t>
            </a:r>
          </a:p>
        </p:txBody>
      </p:sp>
      <p:sp>
        <p:nvSpPr>
          <p:cNvPr id="27" name="Pentagon 26"/>
          <p:cNvSpPr/>
          <p:nvPr/>
        </p:nvSpPr>
        <p:spPr>
          <a:xfrm>
            <a:off x="2123848" y="2852936"/>
            <a:ext cx="1116000" cy="1080120"/>
          </a:xfrm>
          <a:prstGeom prst="homePlate">
            <a:avLst/>
          </a:prstGeom>
          <a:solidFill>
            <a:srgbClr val="99CC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Draft numbers and sites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912384" y="2852936"/>
            <a:ext cx="1116000" cy="1080120"/>
          </a:xfrm>
          <a:prstGeom prst="homePlate">
            <a:avLst/>
          </a:prstGeom>
          <a:solidFill>
            <a:srgbClr val="5D9C54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Public Examination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915816" y="2852936"/>
            <a:ext cx="1116000" cy="1080120"/>
          </a:xfrm>
          <a:prstGeom prst="homePlate">
            <a:avLst/>
          </a:prstGeom>
          <a:solidFill>
            <a:srgbClr val="5D9C54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Village consultation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3707904" y="2852936"/>
            <a:ext cx="1116000" cy="1080120"/>
          </a:xfrm>
          <a:prstGeom prst="homePlate">
            <a:avLst/>
          </a:prstGeom>
          <a:solidFill>
            <a:srgbClr val="8C46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Draft plan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4499992" y="2852936"/>
            <a:ext cx="1116000" cy="1080120"/>
          </a:xfrm>
          <a:prstGeom prst="homePlate">
            <a:avLst/>
          </a:prstGeom>
          <a:solidFill>
            <a:srgbClr val="5D9C54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Parish Council Review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6120296" y="2852936"/>
            <a:ext cx="1116000" cy="1080120"/>
          </a:xfrm>
          <a:prstGeom prst="homePlate">
            <a:avLst/>
          </a:prstGeom>
          <a:solidFill>
            <a:srgbClr val="8C46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District Council Review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7740352" y="2852936"/>
            <a:ext cx="1116000" cy="1080120"/>
          </a:xfrm>
          <a:prstGeom prst="homePlate">
            <a:avLst/>
          </a:prstGeom>
          <a:solidFill>
            <a:srgbClr val="5D9C54">
              <a:alpha val="2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Village Referendum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752" y="486916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C4650"/>
                </a:solidFill>
              </a:rPr>
              <a:t>Early February 2013</a:t>
            </a:r>
            <a:endParaRPr lang="en-GB" sz="1600" dirty="0">
              <a:solidFill>
                <a:srgbClr val="8C4650"/>
              </a:solidFill>
            </a:endParaRPr>
          </a:p>
        </p:txBody>
      </p:sp>
      <p:cxnSp>
        <p:nvCxnSpPr>
          <p:cNvPr id="37" name="Straight Arrow Connector 36"/>
          <p:cNvCxnSpPr>
            <a:stCxn id="35" idx="0"/>
          </p:cNvCxnSpPr>
          <p:nvPr/>
        </p:nvCxnSpPr>
        <p:spPr>
          <a:xfrm flipV="1">
            <a:off x="3347864" y="4005064"/>
            <a:ext cx="0" cy="864096"/>
          </a:xfrm>
          <a:prstGeom prst="straightConnector1">
            <a:avLst/>
          </a:prstGeom>
          <a:ln w="25400">
            <a:solidFill>
              <a:srgbClr val="8C46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entagon 39"/>
          <p:cNvSpPr/>
          <p:nvPr/>
        </p:nvSpPr>
        <p:spPr>
          <a:xfrm>
            <a:off x="5292080" y="2852936"/>
            <a:ext cx="1116000" cy="1080120"/>
          </a:xfrm>
          <a:prstGeom prst="homePlate">
            <a:avLst/>
          </a:prstGeom>
          <a:solidFill>
            <a:srgbClr val="5D9C54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Annual Parish Meeting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pic>
        <p:nvPicPr>
          <p:cNvPr id="21506" name="Picture 2" descr="http://neatworx.com/uploads/getting_started.jpg"/>
          <p:cNvPicPr>
            <a:picLocks noChangeAspect="1" noChangeArrowheads="1"/>
          </p:cNvPicPr>
          <p:nvPr/>
        </p:nvPicPr>
        <p:blipFill>
          <a:blip r:embed="rId2" cstate="print"/>
          <a:srcRect l="7087" t="11631" b="5016"/>
          <a:stretch>
            <a:fillRect/>
          </a:stretch>
        </p:blipFill>
        <p:spPr bwMode="auto">
          <a:xfrm>
            <a:off x="6876256" y="548680"/>
            <a:ext cx="1975797" cy="2160240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260648"/>
            <a:ext cx="4987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8C4650"/>
                </a:solidFill>
              </a:rPr>
              <a:t>EARLY LESSONS</a:t>
            </a:r>
            <a:endParaRPr lang="en-GB" sz="6000" dirty="0">
              <a:solidFill>
                <a:srgbClr val="8C4650"/>
              </a:solidFill>
            </a:endParaRPr>
          </a:p>
        </p:txBody>
      </p:sp>
      <p:pic>
        <p:nvPicPr>
          <p:cNvPr id="33" name="Picture 2" descr="http://neatworx.com/uploads/getting_started.jpg"/>
          <p:cNvPicPr>
            <a:picLocks noChangeAspect="1" noChangeArrowheads="1"/>
          </p:cNvPicPr>
          <p:nvPr/>
        </p:nvPicPr>
        <p:blipFill>
          <a:blip r:embed="rId2" cstate="print"/>
          <a:srcRect l="7087" t="11631" b="5016"/>
          <a:stretch>
            <a:fillRect/>
          </a:stretch>
        </p:blipFill>
        <p:spPr bwMode="auto">
          <a:xfrm>
            <a:off x="6876256" y="548680"/>
            <a:ext cx="1975797" cy="216024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043608" y="1988840"/>
            <a:ext cx="74168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Have a clear sense of desired outcomes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Get a road map early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Get a budget together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Create and implement a communication plan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Have a community mandate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Identify an engaging entry point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Proceed in small steps  	</a:t>
            </a:r>
            <a:r>
              <a:rPr lang="en-GB" sz="1600" b="1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GB" sz="1600" dirty="0" smtClean="0">
                <a:solidFill>
                  <a:srgbClr val="009900"/>
                </a:solidFill>
                <a:sym typeface="Wingdings"/>
              </a:rPr>
              <a:t> </a:t>
            </a:r>
            <a:r>
              <a:rPr lang="en-GB" sz="1600" dirty="0" smtClean="0">
                <a:solidFill>
                  <a:srgbClr val="009900"/>
                </a:solidFill>
              </a:rPr>
              <a:t>community engagement ;and</a:t>
            </a:r>
          </a:p>
          <a:p>
            <a:pPr indent="-360000">
              <a:spcBef>
                <a:spcPts val="600"/>
              </a:spcBef>
            </a:pPr>
            <a:r>
              <a:rPr lang="en-GB" sz="1600" dirty="0" smtClean="0">
                <a:solidFill>
                  <a:srgbClr val="009900"/>
                </a:solidFill>
              </a:rPr>
              <a:t> 			</a:t>
            </a:r>
            <a:r>
              <a:rPr lang="en-GB" sz="1600" b="1" dirty="0" smtClean="0">
                <a:solidFill>
                  <a:srgbClr val="009900"/>
                </a:solidFill>
                <a:sym typeface="Wingdings"/>
              </a:rPr>
              <a:t></a:t>
            </a:r>
            <a:r>
              <a:rPr lang="en-GB" sz="1600" dirty="0" smtClean="0">
                <a:solidFill>
                  <a:srgbClr val="009900"/>
                </a:solidFill>
                <a:sym typeface="Wingdings"/>
              </a:rPr>
              <a:t> </a:t>
            </a:r>
            <a:r>
              <a:rPr lang="en-GB" sz="1600" dirty="0" smtClean="0">
                <a:solidFill>
                  <a:srgbClr val="009900"/>
                </a:solidFill>
              </a:rPr>
              <a:t>buy-in and learning 	as you go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009900"/>
                </a:solidFill>
              </a:rPr>
              <a:t>There’s help out there – ORCC, ODO ....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3608" y="1988840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FF0000"/>
                </a:solidFill>
              </a:rPr>
              <a:t>The Examination - document evidence as you go along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FF0000"/>
                </a:solidFill>
              </a:rPr>
              <a:t>The Referendum – consult and communicate continuously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FF0000"/>
                </a:solidFill>
              </a:rPr>
              <a:t>The Sustainability Assessment – start the scoping report </a:t>
            </a:r>
            <a:r>
              <a:rPr lang="en-GB" sz="1600" dirty="0" err="1" smtClean="0">
                <a:solidFill>
                  <a:srgbClr val="FF0000"/>
                </a:solidFill>
              </a:rPr>
              <a:t>asap</a:t>
            </a:r>
            <a:endParaRPr lang="en-GB" sz="1600" dirty="0" smtClean="0">
              <a:solidFill>
                <a:srgbClr val="FF0000"/>
              </a:solidFill>
            </a:endParaRP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FF0000"/>
                </a:solidFill>
              </a:rPr>
              <a:t>To watch for ‘Scope Creep and ‘hijackers’</a:t>
            </a:r>
          </a:p>
          <a:p>
            <a:pPr indent="-360000">
              <a:spcBef>
                <a:spcPts val="600"/>
              </a:spcBef>
              <a:buFont typeface="Wingdings" pitchFamily="2" charset="2"/>
              <a:buChar char="v"/>
            </a:pPr>
            <a:r>
              <a:rPr lang="en-GB" sz="1600" dirty="0" smtClean="0">
                <a:solidFill>
                  <a:srgbClr val="FF0000"/>
                </a:solidFill>
              </a:rPr>
              <a:t>It’s a community plan – not yours!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4847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9900"/>
                </a:solidFill>
              </a:rPr>
              <a:t>In the beginning......</a:t>
            </a:r>
            <a:endParaRPr lang="en-GB" sz="2400" dirty="0">
              <a:solidFill>
                <a:srgbClr val="0099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600" y="14847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Remember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70892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9900"/>
                </a:solidFill>
              </a:rPr>
              <a:t>www.woodcotendp.org.uk</a:t>
            </a:r>
            <a:endParaRPr lang="en-GB" sz="4800" dirty="0">
              <a:solidFill>
                <a:srgbClr val="009900"/>
              </a:solidFill>
            </a:endParaRPr>
          </a:p>
        </p:txBody>
      </p:sp>
      <p:pic>
        <p:nvPicPr>
          <p:cNvPr id="3" name="Picture 2" descr="100_1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645024"/>
            <a:ext cx="3202845" cy="1800000"/>
          </a:xfrm>
          <a:prstGeom prst="rect">
            <a:avLst/>
          </a:prstGeom>
        </p:spPr>
      </p:pic>
      <p:pic>
        <p:nvPicPr>
          <p:cNvPr id="4" name="Picture 3" descr="DSC01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08720"/>
            <a:ext cx="2400000" cy="1800000"/>
          </a:xfrm>
          <a:prstGeom prst="rect">
            <a:avLst/>
          </a:prstGeom>
        </p:spPr>
      </p:pic>
      <p:pic>
        <p:nvPicPr>
          <p:cNvPr id="6" name="Picture 5" descr="Plan Objectiv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896" y="3645224"/>
            <a:ext cx="2400000" cy="1800000"/>
          </a:xfrm>
          <a:prstGeom prst="rect">
            <a:avLst/>
          </a:prstGeom>
        </p:spPr>
      </p:pic>
      <p:pic>
        <p:nvPicPr>
          <p:cNvPr id="7" name="Picture 6" descr="100_1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5138" y="836712"/>
            <a:ext cx="3202846" cy="180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60648"/>
            <a:ext cx="2348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TIMING</a:t>
            </a:r>
            <a:endParaRPr lang="en-GB" sz="5400" dirty="0">
              <a:solidFill>
                <a:srgbClr val="8C4650"/>
              </a:solidFill>
            </a:endParaRPr>
          </a:p>
        </p:txBody>
      </p:sp>
      <p:pic>
        <p:nvPicPr>
          <p:cNvPr id="5122" name="Picture 2" descr="http://www.eclipse.org/tptp/home/project_info/devplans/projectRoadmap_0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3" t="14360" r="31550"/>
          <a:stretch/>
        </p:blipFill>
        <p:spPr bwMode="auto">
          <a:xfrm>
            <a:off x="6460831" y="476672"/>
            <a:ext cx="2376264" cy="1990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1196753"/>
            <a:ext cx="205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8C4650"/>
                </a:solidFill>
              </a:rPr>
              <a:t>ROAD MAP</a:t>
            </a:r>
            <a:endParaRPr lang="en-GB" sz="3200" dirty="0">
              <a:solidFill>
                <a:srgbClr val="8C46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705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60648"/>
            <a:ext cx="3615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WOODCOTE</a:t>
            </a:r>
            <a:endParaRPr lang="en-GB" sz="5400" dirty="0">
              <a:solidFill>
                <a:srgbClr val="8C46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339938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8C4650"/>
                </a:solidFill>
                <a:effectLst/>
                <a:ea typeface="Times New Roman" pitchFamily="18" charset="0"/>
                <a:cs typeface="Arial" pitchFamily="34" charset="0"/>
              </a:rPr>
              <a:t>An active community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9632" y="1899989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Wingdings 3" pitchFamily="18" charset="2"/>
              <a:buChar char="u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Halfway between Reading and Wallingford</a:t>
            </a:r>
          </a:p>
          <a:p>
            <a:pPr indent="-457200">
              <a:buFont typeface="Wingdings 3" pitchFamily="18" charset="2"/>
              <a:buChar char="u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Entirely within the Chilterns AONB</a:t>
            </a:r>
          </a:p>
          <a:p>
            <a:pPr indent="-457200">
              <a:buFont typeface="Wingdings 3" pitchFamily="18" charset="2"/>
              <a:buChar char="u"/>
            </a:pP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Comprising some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Victorian but mostly modern brick houses 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u"/>
            </a:pPr>
            <a:r>
              <a:rPr lang="en-GB" sz="1400" dirty="0" smtClean="0">
                <a:ea typeface="Times New Roman" pitchFamily="18" charset="0"/>
                <a:cs typeface="Calibri" pitchFamily="34" charset="0"/>
              </a:rPr>
              <a:t>In which most work outside the village and f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ewer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t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han half of those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          employed locally live in the village; and </a:t>
            </a:r>
          </a:p>
          <a:p>
            <a:pPr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u"/>
            </a:pPr>
            <a:r>
              <a:rPr lang="en-GB" sz="1400" dirty="0" smtClean="0">
                <a:ea typeface="Times New Roman" pitchFamily="18" charset="0"/>
                <a:cs typeface="Calibri" pitchFamily="34" charset="0"/>
              </a:rPr>
              <a:t>Probably best known for its famous Rally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14847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</a:rPr>
              <a:t>A Village:</a:t>
            </a:r>
            <a:endParaRPr lang="en-GB" sz="2400" dirty="0">
              <a:solidFill>
                <a:srgbClr val="8C46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9632" y="3771617"/>
            <a:ext cx="62646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Wingdings 3" pitchFamily="18" charset="2"/>
              <a:buChar char="u"/>
            </a:pPr>
            <a:r>
              <a:rPr lang="en-GB" sz="1400" dirty="0"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f some 2500 – 400% larger than in the 1950’s</a:t>
            </a:r>
          </a:p>
          <a:p>
            <a:pPr indent="-457200">
              <a:buFont typeface="Wingdings 3" pitchFamily="18" charset="2"/>
              <a:buChar char="u"/>
            </a:pP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Who care a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bout Woodcote’s future</a:t>
            </a:r>
          </a:p>
          <a:p>
            <a:pPr indent="-457200">
              <a:buFont typeface="Wingdings 3" pitchFamily="18" charset="2"/>
              <a:buChar char="u"/>
            </a:pPr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Who value the rural look and feel of the village and surrounding countryside;</a:t>
            </a:r>
          </a:p>
          <a:p>
            <a:pPr indent="-457200"/>
            <a:r>
              <a:rPr lang="en-GB" sz="1400" dirty="0" smtClean="0">
                <a:ea typeface="Times New Roman" pitchFamily="18" charset="0"/>
                <a:cs typeface="Times New Roman" pitchFamily="18" charset="0"/>
              </a:rPr>
              <a:t>             and 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lvl="0" indent="-457200">
              <a:buFont typeface="Wingdings 3" pitchFamily="18" charset="2"/>
              <a:buChar char="u"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Who feel very strongly that further development should not be allowed.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149" name="Picture 5" descr="http://t0.gstatic.com/images?q=tbn:ANd9GcTRVloWefYQGwwrq1UBqNsF13ZyrpRIsBTzlFGR0UuNOSiL29t6DQ"/>
          <p:cNvPicPr>
            <a:picLocks noChangeAspect="1" noChangeArrowheads="1"/>
          </p:cNvPicPr>
          <p:nvPr/>
        </p:nvPicPr>
        <p:blipFill>
          <a:blip r:embed="rId2" cstate="print"/>
          <a:srcRect b="5509"/>
          <a:stretch>
            <a:fillRect/>
          </a:stretch>
        </p:blipFill>
        <p:spPr bwMode="auto">
          <a:xfrm>
            <a:off x="6444208" y="476674"/>
            <a:ext cx="2340000" cy="165618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740352" y="206084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Woodcote Rally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0"/>
          <p:cNvSpPr>
            <a:spLocks/>
          </p:cNvSpPr>
          <p:nvPr/>
        </p:nvSpPr>
        <p:spPr bwMode="auto">
          <a:xfrm>
            <a:off x="900114" y="5661026"/>
            <a:ext cx="1008063" cy="358775"/>
          </a:xfrm>
          <a:prstGeom prst="borderCallout2">
            <a:avLst>
              <a:gd name="adj1" fmla="val 31856"/>
              <a:gd name="adj2" fmla="val -7560"/>
              <a:gd name="adj3" fmla="val 31856"/>
              <a:gd name="adj4" fmla="val -11653"/>
              <a:gd name="adj5" fmla="val -38495"/>
              <a:gd name="adj6" fmla="val -11653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Sub Groups Assigned 2</a:t>
            </a:r>
            <a:r>
              <a:rPr lang="en-GB" sz="800" baseline="30000">
                <a:solidFill>
                  <a:srgbClr val="333333"/>
                </a:solidFill>
              </a:rPr>
              <a:t>nd</a:t>
            </a:r>
            <a:r>
              <a:rPr lang="en-GB" sz="800">
                <a:solidFill>
                  <a:srgbClr val="333333"/>
                </a:solidFill>
              </a:rPr>
              <a:t> Nov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11188" y="404814"/>
            <a:ext cx="1584325" cy="4032250"/>
          </a:xfrm>
          <a:prstGeom prst="rightArrowCallout">
            <a:avLst>
              <a:gd name="adj1" fmla="val 61129"/>
              <a:gd name="adj2" fmla="val 60092"/>
              <a:gd name="adj3" fmla="val 10019"/>
              <a:gd name="adj4" fmla="val 86375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Ctr="1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Work Streams Identified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268539" y="404814"/>
            <a:ext cx="358775" cy="4032250"/>
          </a:xfrm>
          <a:prstGeom prst="rightArrowCallout">
            <a:avLst>
              <a:gd name="adj1" fmla="val 280765"/>
              <a:gd name="adj2" fmla="val 280973"/>
              <a:gd name="adj3" fmla="val 2421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Public Drop In Event – Stands and Survey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76600" y="1196975"/>
            <a:ext cx="847725" cy="503238"/>
          </a:xfrm>
          <a:prstGeom prst="rightArrowCallout">
            <a:avLst>
              <a:gd name="adj1" fmla="val 24917"/>
              <a:gd name="adj2" fmla="val 25000"/>
              <a:gd name="adj3" fmla="val 13570"/>
              <a:gd name="adj4" fmla="val 87968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Workshops </a:t>
            </a:r>
          </a:p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– Validate Criteria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686675" y="404814"/>
            <a:ext cx="287339" cy="4032250"/>
          </a:xfrm>
          <a:prstGeom prst="rightArrowCallout">
            <a:avLst>
              <a:gd name="adj1" fmla="val 332247"/>
              <a:gd name="adj2" fmla="val 350828"/>
              <a:gd name="adj3" fmla="val 24019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Final Plan Presentation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816977" y="404814"/>
            <a:ext cx="250825" cy="4032250"/>
          </a:xfrm>
          <a:prstGeom prst="rect">
            <a:avLst/>
          </a:prstGeom>
          <a:solidFill>
            <a:schemeClr val="folHlink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 sz="1400">
                <a:solidFill>
                  <a:schemeClr val="tx1"/>
                </a:solidFill>
              </a:rPr>
              <a:t>Referendum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4214" y="549276"/>
            <a:ext cx="935037" cy="576263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Site Identification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4214" y="1176339"/>
            <a:ext cx="935037" cy="576262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Site Selection Criteria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4214" y="1806576"/>
            <a:ext cx="935037" cy="576263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Housing Need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4214" y="2441576"/>
            <a:ext cx="935037" cy="576263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4214" y="3082926"/>
            <a:ext cx="935037" cy="576263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Living in the Village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4214" y="3732213"/>
            <a:ext cx="935037" cy="576262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Sustainability Analysis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5651501" y="404813"/>
            <a:ext cx="503239" cy="1944687"/>
          </a:xfrm>
          <a:prstGeom prst="rightArrowCallout">
            <a:avLst>
              <a:gd name="adj1" fmla="val 96537"/>
              <a:gd name="adj2" fmla="val 96609"/>
              <a:gd name="adj3" fmla="val 24213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Public Townhall – Speakers</a:t>
            </a:r>
          </a:p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Test Site Proposals &amp; Numbers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124452" y="2492376"/>
            <a:ext cx="936625" cy="576263"/>
          </a:xfrm>
          <a:prstGeom prst="rightArrowCallout">
            <a:avLst>
              <a:gd name="adj1" fmla="val 19824"/>
              <a:gd name="adj2" fmla="val 25000"/>
              <a:gd name="adj3" fmla="val 19256"/>
              <a:gd name="adj4" fmla="val 82370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Workshops</a:t>
            </a:r>
          </a:p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- Detail Design Preferences</a:t>
            </a:r>
          </a:p>
        </p:txBody>
      </p:sp>
      <p:graphicFrame>
        <p:nvGraphicFramePr>
          <p:cNvPr id="18" name="Group 223"/>
          <p:cNvGraphicFramePr>
            <a:graphicFrameLocks noGrp="1"/>
          </p:cNvGraphicFramePr>
          <p:nvPr/>
        </p:nvGraphicFramePr>
        <p:xfrm>
          <a:off x="19052" y="5229225"/>
          <a:ext cx="9090040" cy="429642"/>
        </p:xfrm>
        <a:graphic>
          <a:graphicData uri="http://schemas.openxmlformats.org/drawingml/2006/table">
            <a:tbl>
              <a:tblPr/>
              <a:tblGrid>
                <a:gridCol w="346075"/>
                <a:gridCol w="349251"/>
                <a:gridCol w="350839"/>
                <a:gridCol w="347663"/>
                <a:gridCol w="347663"/>
                <a:gridCol w="347663"/>
                <a:gridCol w="350839"/>
                <a:gridCol w="347663"/>
                <a:gridCol w="347663"/>
                <a:gridCol w="346075"/>
                <a:gridCol w="350837"/>
                <a:gridCol w="349251"/>
                <a:gridCol w="346075"/>
                <a:gridCol w="347663"/>
                <a:gridCol w="349251"/>
                <a:gridCol w="349251"/>
                <a:gridCol w="349251"/>
                <a:gridCol w="347663"/>
                <a:gridCol w="346075"/>
                <a:gridCol w="349251"/>
                <a:gridCol w="349251"/>
                <a:gridCol w="346075"/>
                <a:gridCol w="349251"/>
                <a:gridCol w="346075"/>
                <a:gridCol w="349251"/>
                <a:gridCol w="384175"/>
              </a:tblGrid>
              <a:tr h="429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 2011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 2011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 2011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 2012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 2013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AutoShape 59"/>
          <p:cNvSpPr>
            <a:spLocks noChangeArrowheads="1"/>
          </p:cNvSpPr>
          <p:nvPr/>
        </p:nvSpPr>
        <p:spPr bwMode="auto">
          <a:xfrm>
            <a:off x="2617788" y="549275"/>
            <a:ext cx="2016125" cy="503238"/>
          </a:xfrm>
          <a:prstGeom prst="rightArrowCallout">
            <a:avLst>
              <a:gd name="adj1" fmla="val 16722"/>
              <a:gd name="adj2" fmla="val 25000"/>
              <a:gd name="adj3" fmla="val 18659"/>
              <a:gd name="adj4" fmla="val 93056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>
                <a:solidFill>
                  <a:schemeClr val="tx1"/>
                </a:solidFill>
              </a:rPr>
              <a:t>Landowner Submissions &amp; Data Gathering</a:t>
            </a:r>
          </a:p>
        </p:txBody>
      </p:sp>
      <p:sp>
        <p:nvSpPr>
          <p:cNvPr id="21" name="AutoShape 60"/>
          <p:cNvSpPr>
            <a:spLocks noChangeArrowheads="1"/>
          </p:cNvSpPr>
          <p:nvPr/>
        </p:nvSpPr>
        <p:spPr bwMode="auto">
          <a:xfrm>
            <a:off x="5508626" y="4591051"/>
            <a:ext cx="503239" cy="504825"/>
          </a:xfrm>
          <a:prstGeom prst="foldedCorner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1</a:t>
            </a:r>
            <a:r>
              <a:rPr lang="en-GB" sz="800" baseline="30000">
                <a:solidFill>
                  <a:schemeClr val="tx1"/>
                </a:solidFill>
              </a:rPr>
              <a:t>st</a:t>
            </a:r>
            <a:r>
              <a:rPr lang="en-GB" sz="800">
                <a:solidFill>
                  <a:schemeClr val="tx1"/>
                </a:solidFill>
              </a:rPr>
              <a:t> Draft  NDP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auto">
          <a:xfrm>
            <a:off x="4427539" y="4581526"/>
            <a:ext cx="647700" cy="504825"/>
          </a:xfrm>
          <a:prstGeom prst="foldedCorner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Core Strategy Published</a:t>
            </a:r>
          </a:p>
        </p:txBody>
      </p:sp>
      <p:sp>
        <p:nvSpPr>
          <p:cNvPr id="23" name="AutoShape 62"/>
          <p:cNvSpPr>
            <a:spLocks noChangeArrowheads="1"/>
          </p:cNvSpPr>
          <p:nvPr/>
        </p:nvSpPr>
        <p:spPr bwMode="auto">
          <a:xfrm>
            <a:off x="134938" y="4581526"/>
            <a:ext cx="9009063" cy="520700"/>
          </a:xfrm>
          <a:prstGeom prst="homePlate">
            <a:avLst>
              <a:gd name="adj" fmla="val 21147"/>
            </a:avLst>
          </a:prstGeom>
          <a:noFill/>
          <a:ln w="3175" algn="ctr">
            <a:solidFill>
              <a:srgbClr val="C0C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r>
              <a:rPr lang="en-GB"/>
              <a:t>Documents</a:t>
            </a:r>
          </a:p>
        </p:txBody>
      </p:sp>
      <p:sp>
        <p:nvSpPr>
          <p:cNvPr id="24" name="AutoShape 63"/>
          <p:cNvSpPr>
            <a:spLocks noChangeArrowheads="1"/>
          </p:cNvSpPr>
          <p:nvPr/>
        </p:nvSpPr>
        <p:spPr bwMode="auto">
          <a:xfrm>
            <a:off x="7505701" y="4581526"/>
            <a:ext cx="503239" cy="504825"/>
          </a:xfrm>
          <a:prstGeom prst="foldedCorner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Final NDP</a:t>
            </a:r>
          </a:p>
        </p:txBody>
      </p:sp>
      <p:sp>
        <p:nvSpPr>
          <p:cNvPr id="25" name="AutoShape 88"/>
          <p:cNvSpPr>
            <a:spLocks noChangeArrowheads="1"/>
          </p:cNvSpPr>
          <p:nvPr/>
        </p:nvSpPr>
        <p:spPr bwMode="auto">
          <a:xfrm>
            <a:off x="250825" y="5589589"/>
            <a:ext cx="1655763" cy="936625"/>
          </a:xfrm>
          <a:prstGeom prst="wedgeRectCallout">
            <a:avLst>
              <a:gd name="adj1" fmla="val -50671"/>
              <a:gd name="adj2" fmla="val -59153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" name="AutoShape 91"/>
          <p:cNvSpPr>
            <a:spLocks noChangeArrowheads="1"/>
          </p:cNvSpPr>
          <p:nvPr/>
        </p:nvSpPr>
        <p:spPr bwMode="auto">
          <a:xfrm>
            <a:off x="179388" y="404814"/>
            <a:ext cx="360363" cy="4032250"/>
          </a:xfrm>
          <a:prstGeom prst="rightArrowCallout">
            <a:avLst>
              <a:gd name="adj1" fmla="val 279529"/>
              <a:gd name="adj2" fmla="val 279736"/>
              <a:gd name="adj3" fmla="val 2421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Volunteer Committee Formed</a:t>
            </a:r>
          </a:p>
        </p:txBody>
      </p:sp>
      <p:sp>
        <p:nvSpPr>
          <p:cNvPr id="27" name="AutoShape 89"/>
          <p:cNvSpPr>
            <a:spLocks/>
          </p:cNvSpPr>
          <p:nvPr/>
        </p:nvSpPr>
        <p:spPr bwMode="auto">
          <a:xfrm>
            <a:off x="395289" y="6092826"/>
            <a:ext cx="1439863" cy="576263"/>
          </a:xfrm>
          <a:prstGeom prst="borderCallout2">
            <a:avLst>
              <a:gd name="adj1" fmla="val 19833"/>
              <a:gd name="adj2" fmla="val -5292"/>
              <a:gd name="adj3" fmla="val 19833"/>
              <a:gd name="adj4" fmla="val -14995"/>
              <a:gd name="adj5" fmla="val -100829"/>
              <a:gd name="adj6" fmla="val -15213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Special PC Meeting 5</a:t>
            </a:r>
            <a:r>
              <a:rPr lang="en-GB" sz="800" baseline="30000">
                <a:solidFill>
                  <a:srgbClr val="333333"/>
                </a:solidFill>
              </a:rPr>
              <a:t>th</a:t>
            </a:r>
            <a:r>
              <a:rPr lang="en-GB" sz="800">
                <a:solidFill>
                  <a:srgbClr val="333333"/>
                </a:solidFill>
              </a:rPr>
              <a:t> Sept 11 – Volunteers requested First Meeting for Volunteers 22</a:t>
            </a:r>
            <a:r>
              <a:rPr lang="en-GB" sz="800" baseline="30000">
                <a:solidFill>
                  <a:srgbClr val="333333"/>
                </a:solidFill>
              </a:rPr>
              <a:t>nd</a:t>
            </a:r>
            <a:r>
              <a:rPr lang="en-GB" sz="800">
                <a:solidFill>
                  <a:srgbClr val="333333"/>
                </a:solidFill>
              </a:rPr>
              <a:t> Sept 11</a:t>
            </a:r>
          </a:p>
        </p:txBody>
      </p:sp>
      <p:sp>
        <p:nvSpPr>
          <p:cNvPr id="28" name="AutoShape 92"/>
          <p:cNvSpPr>
            <a:spLocks noChangeArrowheads="1"/>
          </p:cNvSpPr>
          <p:nvPr/>
        </p:nvSpPr>
        <p:spPr bwMode="auto">
          <a:xfrm>
            <a:off x="8393113" y="404814"/>
            <a:ext cx="360363" cy="4032250"/>
          </a:xfrm>
          <a:prstGeom prst="rightArrowCallout">
            <a:avLst>
              <a:gd name="adj1" fmla="val 279529"/>
              <a:gd name="adj2" fmla="val 279736"/>
              <a:gd name="adj3" fmla="val 24213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DOE - Examination</a:t>
            </a:r>
          </a:p>
        </p:txBody>
      </p:sp>
      <p:sp>
        <p:nvSpPr>
          <p:cNvPr id="29" name="AutoShape 93"/>
          <p:cNvSpPr>
            <a:spLocks/>
          </p:cNvSpPr>
          <p:nvPr/>
        </p:nvSpPr>
        <p:spPr bwMode="auto">
          <a:xfrm>
            <a:off x="2335213" y="5608639"/>
            <a:ext cx="865187" cy="574675"/>
          </a:xfrm>
          <a:prstGeom prst="borderCallout2">
            <a:avLst>
              <a:gd name="adj1" fmla="val 19889"/>
              <a:gd name="adj2" fmla="val -8806"/>
              <a:gd name="adj3" fmla="val 19889"/>
              <a:gd name="adj4" fmla="val -13759"/>
              <a:gd name="adj5" fmla="val -15468"/>
              <a:gd name="adj6" fmla="val -13759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1</a:t>
            </a:r>
            <a:r>
              <a:rPr lang="en-GB" sz="800" baseline="30000">
                <a:solidFill>
                  <a:srgbClr val="333333"/>
                </a:solidFill>
              </a:rPr>
              <a:t>st</a:t>
            </a:r>
            <a:r>
              <a:rPr lang="en-GB" sz="800">
                <a:solidFill>
                  <a:srgbClr val="333333"/>
                </a:solidFill>
              </a:rPr>
              <a:t> Public Event 10</a:t>
            </a:r>
            <a:r>
              <a:rPr lang="en-GB" sz="800" baseline="30000">
                <a:solidFill>
                  <a:srgbClr val="333333"/>
                </a:solidFill>
              </a:rPr>
              <a:t>th</a:t>
            </a:r>
            <a:r>
              <a:rPr lang="en-GB" sz="800">
                <a:solidFill>
                  <a:srgbClr val="333333"/>
                </a:solidFill>
              </a:rPr>
              <a:t> Mar 2012 Approx 400 attended</a:t>
            </a:r>
          </a:p>
        </p:txBody>
      </p:sp>
      <p:sp>
        <p:nvSpPr>
          <p:cNvPr id="30" name="AutoShape 94"/>
          <p:cNvSpPr>
            <a:spLocks noChangeArrowheads="1"/>
          </p:cNvSpPr>
          <p:nvPr/>
        </p:nvSpPr>
        <p:spPr bwMode="auto">
          <a:xfrm>
            <a:off x="3708402" y="4591051"/>
            <a:ext cx="576263" cy="504825"/>
          </a:xfrm>
          <a:prstGeom prst="foldedCorner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Scoping Report - SA</a:t>
            </a:r>
          </a:p>
        </p:txBody>
      </p:sp>
      <p:sp>
        <p:nvSpPr>
          <p:cNvPr id="31" name="AutoShape 95"/>
          <p:cNvSpPr>
            <a:spLocks/>
          </p:cNvSpPr>
          <p:nvPr/>
        </p:nvSpPr>
        <p:spPr bwMode="auto">
          <a:xfrm>
            <a:off x="2022475" y="6308725"/>
            <a:ext cx="1017588" cy="433388"/>
          </a:xfrm>
          <a:prstGeom prst="borderCallout2">
            <a:avLst>
              <a:gd name="adj1" fmla="val 26375"/>
              <a:gd name="adj2" fmla="val 107486"/>
              <a:gd name="adj3" fmla="val 26375"/>
              <a:gd name="adj4" fmla="val 120282"/>
              <a:gd name="adj5" fmla="val -179852"/>
              <a:gd name="adj6" fmla="val 123403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ORCC Survey distributed by start of June</a:t>
            </a:r>
          </a:p>
        </p:txBody>
      </p:sp>
      <p:sp>
        <p:nvSpPr>
          <p:cNvPr id="32" name="AutoShape 96"/>
          <p:cNvSpPr>
            <a:spLocks/>
          </p:cNvSpPr>
          <p:nvPr/>
        </p:nvSpPr>
        <p:spPr bwMode="auto">
          <a:xfrm>
            <a:off x="3708400" y="5876925"/>
            <a:ext cx="1295400" cy="431800"/>
          </a:xfrm>
          <a:prstGeom prst="borderCallout2">
            <a:avLst>
              <a:gd name="adj1" fmla="val 26472"/>
              <a:gd name="adj2" fmla="val -5884"/>
              <a:gd name="adj3" fmla="val 26472"/>
              <a:gd name="adj4" fmla="val -11764"/>
              <a:gd name="adj5" fmla="val -86398"/>
              <a:gd name="adj6" fmla="val -11764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Workshops scheduled for Sat 7</a:t>
            </a:r>
            <a:r>
              <a:rPr lang="en-GB" sz="800" baseline="30000">
                <a:solidFill>
                  <a:srgbClr val="333333"/>
                </a:solidFill>
              </a:rPr>
              <a:t>th</a:t>
            </a:r>
            <a:r>
              <a:rPr lang="en-GB" sz="800">
                <a:solidFill>
                  <a:srgbClr val="333333"/>
                </a:solidFill>
              </a:rPr>
              <a:t> Jul and Tues 10th Jul Eve</a:t>
            </a:r>
          </a:p>
        </p:txBody>
      </p:sp>
      <p:sp>
        <p:nvSpPr>
          <p:cNvPr id="34" name="AutoShape 100"/>
          <p:cNvSpPr>
            <a:spLocks noChangeArrowheads="1"/>
          </p:cNvSpPr>
          <p:nvPr/>
        </p:nvSpPr>
        <p:spPr bwMode="auto">
          <a:xfrm>
            <a:off x="7686675" y="404814"/>
            <a:ext cx="649288" cy="4032250"/>
          </a:xfrm>
          <a:prstGeom prst="rightArrowCallout">
            <a:avLst>
              <a:gd name="adj1" fmla="val 147206"/>
              <a:gd name="adj2" fmla="val 155257"/>
              <a:gd name="adj3" fmla="val 13236"/>
              <a:gd name="adj4" fmla="val 80148"/>
            </a:avLst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6 weeks – Formal Public Consultation</a:t>
            </a:r>
          </a:p>
        </p:txBody>
      </p:sp>
      <p:sp>
        <p:nvSpPr>
          <p:cNvPr id="35" name="AutoShape 116"/>
          <p:cNvSpPr>
            <a:spLocks noChangeArrowheads="1"/>
          </p:cNvSpPr>
          <p:nvPr/>
        </p:nvSpPr>
        <p:spPr bwMode="auto">
          <a:xfrm>
            <a:off x="6659564" y="404814"/>
            <a:ext cx="288925" cy="4032250"/>
          </a:xfrm>
          <a:prstGeom prst="rightArrowCallout">
            <a:avLst>
              <a:gd name="adj1" fmla="val 330422"/>
              <a:gd name="adj2" fmla="val 348901"/>
              <a:gd name="adj3" fmla="val 24019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Present to PC</a:t>
            </a:r>
          </a:p>
        </p:txBody>
      </p:sp>
      <p:sp>
        <p:nvSpPr>
          <p:cNvPr id="36" name="AutoShape 140"/>
          <p:cNvSpPr>
            <a:spLocks noChangeArrowheads="1"/>
          </p:cNvSpPr>
          <p:nvPr/>
        </p:nvSpPr>
        <p:spPr bwMode="auto">
          <a:xfrm>
            <a:off x="3779839" y="3789364"/>
            <a:ext cx="2376487" cy="503237"/>
          </a:xfrm>
          <a:prstGeom prst="rightArrowCallout">
            <a:avLst>
              <a:gd name="adj1" fmla="val 27444"/>
              <a:gd name="adj2" fmla="val 25000"/>
              <a:gd name="adj3" fmla="val 44054"/>
              <a:gd name="adj4" fmla="val 87954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Conduct Sustainability Analysis</a:t>
            </a:r>
          </a:p>
        </p:txBody>
      </p:sp>
      <p:sp>
        <p:nvSpPr>
          <p:cNvPr id="37" name="AutoShape 141"/>
          <p:cNvSpPr>
            <a:spLocks noChangeArrowheads="1"/>
          </p:cNvSpPr>
          <p:nvPr/>
        </p:nvSpPr>
        <p:spPr bwMode="auto">
          <a:xfrm>
            <a:off x="7361240" y="404814"/>
            <a:ext cx="287337" cy="4032250"/>
          </a:xfrm>
          <a:prstGeom prst="rightArrowCallout">
            <a:avLst>
              <a:gd name="adj1" fmla="val 332248"/>
              <a:gd name="adj2" fmla="val 350829"/>
              <a:gd name="adj3" fmla="val 24019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>
                <a:solidFill>
                  <a:schemeClr val="tx1"/>
                </a:solidFill>
              </a:rPr>
              <a:t>Present to SODC</a:t>
            </a:r>
          </a:p>
        </p:txBody>
      </p:sp>
      <p:sp>
        <p:nvSpPr>
          <p:cNvPr id="38" name="AutoShape 142"/>
          <p:cNvSpPr>
            <a:spLocks noChangeArrowheads="1"/>
          </p:cNvSpPr>
          <p:nvPr/>
        </p:nvSpPr>
        <p:spPr bwMode="auto">
          <a:xfrm>
            <a:off x="6084888" y="4581526"/>
            <a:ext cx="503237" cy="504825"/>
          </a:xfrm>
          <a:prstGeom prst="foldedCorner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Final SA</a:t>
            </a:r>
          </a:p>
        </p:txBody>
      </p:sp>
      <p:sp>
        <p:nvSpPr>
          <p:cNvPr id="39" name="AutoShape 143"/>
          <p:cNvSpPr>
            <a:spLocks noChangeArrowheads="1"/>
          </p:cNvSpPr>
          <p:nvPr/>
        </p:nvSpPr>
        <p:spPr bwMode="auto">
          <a:xfrm>
            <a:off x="4652965" y="404813"/>
            <a:ext cx="936625" cy="1944687"/>
          </a:xfrm>
          <a:prstGeom prst="rightArrowCallout">
            <a:avLst>
              <a:gd name="adj1" fmla="val 51868"/>
              <a:gd name="adj2" fmla="val 51907"/>
              <a:gd name="adj3" fmla="val 24213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Volunteers Draft Sites &amp; Numbers</a:t>
            </a:r>
          </a:p>
        </p:txBody>
      </p:sp>
      <p:sp>
        <p:nvSpPr>
          <p:cNvPr id="40" name="AutoShape 144"/>
          <p:cNvSpPr>
            <a:spLocks noChangeArrowheads="1"/>
          </p:cNvSpPr>
          <p:nvPr/>
        </p:nvSpPr>
        <p:spPr bwMode="auto">
          <a:xfrm>
            <a:off x="2843213" y="1844675"/>
            <a:ext cx="1296987" cy="503238"/>
          </a:xfrm>
          <a:prstGeom prst="rightArrowCallout">
            <a:avLst>
              <a:gd name="adj1" fmla="val 16722"/>
              <a:gd name="adj2" fmla="val 25000"/>
              <a:gd name="adj3" fmla="val 12003"/>
              <a:gd name="adj4" fmla="val 91440"/>
            </a:avLst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>
                <a:solidFill>
                  <a:schemeClr val="tx1"/>
                </a:solidFill>
              </a:rPr>
              <a:t>ORCC Housing Need Survey</a:t>
            </a:r>
          </a:p>
        </p:txBody>
      </p:sp>
      <p:sp>
        <p:nvSpPr>
          <p:cNvPr id="41" name="AutoShape 145"/>
          <p:cNvSpPr>
            <a:spLocks noChangeArrowheads="1"/>
          </p:cNvSpPr>
          <p:nvPr/>
        </p:nvSpPr>
        <p:spPr bwMode="auto">
          <a:xfrm>
            <a:off x="6227764" y="404814"/>
            <a:ext cx="371475" cy="4032250"/>
          </a:xfrm>
          <a:prstGeom prst="rightArrowCallout">
            <a:avLst>
              <a:gd name="adj1" fmla="val 256995"/>
              <a:gd name="adj2" fmla="val 271368"/>
              <a:gd name="adj3" fmla="val 24019"/>
              <a:gd name="adj4" fmla="val 66667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Volunteers to Review all findings &amp; Draft Conclusions</a:t>
            </a:r>
          </a:p>
        </p:txBody>
      </p:sp>
      <p:sp>
        <p:nvSpPr>
          <p:cNvPr id="42" name="AutoShape 146"/>
          <p:cNvSpPr>
            <a:spLocks/>
          </p:cNvSpPr>
          <p:nvPr/>
        </p:nvSpPr>
        <p:spPr bwMode="auto">
          <a:xfrm>
            <a:off x="3463926" y="6381751"/>
            <a:ext cx="1296988" cy="288925"/>
          </a:xfrm>
          <a:prstGeom prst="borderCallout2">
            <a:avLst>
              <a:gd name="adj1" fmla="val 39560"/>
              <a:gd name="adj2" fmla="val -5875"/>
              <a:gd name="adj3" fmla="val 39560"/>
              <a:gd name="adj4" fmla="val -6241"/>
              <a:gd name="adj5" fmla="val -301648"/>
              <a:gd name="adj6" fmla="val -9792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ORCC Survey submission by 18</a:t>
            </a:r>
            <a:r>
              <a:rPr lang="en-GB" sz="800" baseline="30000">
                <a:solidFill>
                  <a:srgbClr val="333333"/>
                </a:solidFill>
              </a:rPr>
              <a:t>th</a:t>
            </a:r>
            <a:r>
              <a:rPr lang="en-GB" sz="800">
                <a:solidFill>
                  <a:srgbClr val="333333"/>
                </a:solidFill>
              </a:rPr>
              <a:t> Jun </a:t>
            </a:r>
          </a:p>
        </p:txBody>
      </p:sp>
      <p:sp>
        <p:nvSpPr>
          <p:cNvPr id="43" name="AutoShape 148"/>
          <p:cNvSpPr>
            <a:spLocks/>
          </p:cNvSpPr>
          <p:nvPr/>
        </p:nvSpPr>
        <p:spPr bwMode="auto">
          <a:xfrm>
            <a:off x="5076825" y="5589588"/>
            <a:ext cx="1223963" cy="431800"/>
          </a:xfrm>
          <a:prstGeom prst="borderCallout2">
            <a:avLst>
              <a:gd name="adj1" fmla="val 26472"/>
              <a:gd name="adj2" fmla="val -6227"/>
              <a:gd name="adj3" fmla="val 26472"/>
              <a:gd name="adj4" fmla="val -115176"/>
              <a:gd name="adj5" fmla="val -20222"/>
              <a:gd name="adj6" fmla="val -116343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Deadline for Landowner submissions 16</a:t>
            </a:r>
            <a:r>
              <a:rPr lang="en-GB" sz="800" baseline="30000">
                <a:solidFill>
                  <a:srgbClr val="333333"/>
                </a:solidFill>
              </a:rPr>
              <a:t>th</a:t>
            </a:r>
            <a:r>
              <a:rPr lang="en-GB" sz="800">
                <a:solidFill>
                  <a:srgbClr val="333333"/>
                </a:solidFill>
              </a:rPr>
              <a:t> July</a:t>
            </a:r>
          </a:p>
        </p:txBody>
      </p:sp>
      <p:sp>
        <p:nvSpPr>
          <p:cNvPr id="44" name="AutoShape 152"/>
          <p:cNvSpPr>
            <a:spLocks noChangeArrowheads="1"/>
          </p:cNvSpPr>
          <p:nvPr/>
        </p:nvSpPr>
        <p:spPr bwMode="auto">
          <a:xfrm>
            <a:off x="6659563" y="404814"/>
            <a:ext cx="647700" cy="4032250"/>
          </a:xfrm>
          <a:prstGeom prst="rightArrowCallout">
            <a:avLst>
              <a:gd name="adj1" fmla="val 147567"/>
              <a:gd name="adj2" fmla="val 155637"/>
              <a:gd name="adj3" fmla="val 18750"/>
              <a:gd name="adj4" fmla="val 73347"/>
            </a:avLst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6 weeks – Parish consultation - Exhibition</a:t>
            </a:r>
          </a:p>
        </p:txBody>
      </p:sp>
      <p:sp>
        <p:nvSpPr>
          <p:cNvPr id="45" name="AutoShape 167"/>
          <p:cNvSpPr>
            <a:spLocks noChangeArrowheads="1"/>
          </p:cNvSpPr>
          <p:nvPr/>
        </p:nvSpPr>
        <p:spPr bwMode="auto">
          <a:xfrm>
            <a:off x="6805614" y="4581526"/>
            <a:ext cx="503237" cy="504825"/>
          </a:xfrm>
          <a:prstGeom prst="foldedCorner">
            <a:avLst>
              <a:gd name="adj" fmla="val 12500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800">
                <a:solidFill>
                  <a:schemeClr val="tx1"/>
                </a:solidFill>
              </a:rPr>
              <a:t>2</a:t>
            </a:r>
            <a:r>
              <a:rPr lang="en-GB" sz="800" baseline="30000">
                <a:solidFill>
                  <a:schemeClr val="tx1"/>
                </a:solidFill>
              </a:rPr>
              <a:t>nd</a:t>
            </a:r>
            <a:r>
              <a:rPr lang="en-GB" sz="800">
                <a:solidFill>
                  <a:schemeClr val="tx1"/>
                </a:solidFill>
              </a:rPr>
              <a:t> Draft NDP</a:t>
            </a:r>
          </a:p>
        </p:txBody>
      </p:sp>
      <p:sp>
        <p:nvSpPr>
          <p:cNvPr id="46" name="AutoShape 193"/>
          <p:cNvSpPr>
            <a:spLocks noChangeArrowheads="1"/>
          </p:cNvSpPr>
          <p:nvPr/>
        </p:nvSpPr>
        <p:spPr bwMode="auto">
          <a:xfrm>
            <a:off x="3203575" y="2492375"/>
            <a:ext cx="1873251" cy="503238"/>
          </a:xfrm>
          <a:prstGeom prst="rightArrowCallout">
            <a:avLst>
              <a:gd name="adj1" fmla="val 16722"/>
              <a:gd name="adj2" fmla="val 25000"/>
              <a:gd name="adj3" fmla="val 17337"/>
              <a:gd name="adj4" fmla="val 91440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Volunteers source Best Practice Design</a:t>
            </a:r>
            <a:r>
              <a:rPr lang="en-GB" sz="1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7" name="AutoShape 200"/>
          <p:cNvSpPr>
            <a:spLocks noChangeArrowheads="1"/>
          </p:cNvSpPr>
          <p:nvPr/>
        </p:nvSpPr>
        <p:spPr bwMode="auto">
          <a:xfrm>
            <a:off x="4284664" y="3141663"/>
            <a:ext cx="1366837" cy="576262"/>
          </a:xfrm>
          <a:prstGeom prst="rightArrowCallout">
            <a:avLst>
              <a:gd name="adj1" fmla="val 19824"/>
              <a:gd name="adj2" fmla="val 25000"/>
              <a:gd name="adj3" fmla="val 28100"/>
              <a:gd name="adj4" fmla="val 82370"/>
            </a:avLst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>
                <a:solidFill>
                  <a:schemeClr val="tx1"/>
                </a:solidFill>
              </a:rPr>
              <a:t>Scope - </a:t>
            </a:r>
            <a:r>
              <a:rPr lang="en-GB" sz="800">
                <a:solidFill>
                  <a:schemeClr val="tx1"/>
                </a:solidFill>
              </a:rPr>
              <a:t>Detail Preferences</a:t>
            </a:r>
            <a:endParaRPr lang="en-GB" sz="700">
              <a:solidFill>
                <a:schemeClr val="tx1"/>
              </a:solidFill>
            </a:endParaRPr>
          </a:p>
        </p:txBody>
      </p:sp>
      <p:sp>
        <p:nvSpPr>
          <p:cNvPr id="48" name="AutoShape 201"/>
          <p:cNvSpPr>
            <a:spLocks/>
          </p:cNvSpPr>
          <p:nvPr/>
        </p:nvSpPr>
        <p:spPr bwMode="auto">
          <a:xfrm>
            <a:off x="5435601" y="6165851"/>
            <a:ext cx="1223963" cy="360363"/>
          </a:xfrm>
          <a:prstGeom prst="borderCallout2">
            <a:avLst>
              <a:gd name="adj1" fmla="val 31718"/>
              <a:gd name="adj2" fmla="val 106227"/>
              <a:gd name="adj3" fmla="val 31718"/>
              <a:gd name="adj4" fmla="val 122958"/>
              <a:gd name="adj5" fmla="val -175773"/>
              <a:gd name="adj6" fmla="val 123088"/>
            </a:avLst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800">
                <a:solidFill>
                  <a:srgbClr val="333333"/>
                </a:solidFill>
              </a:rPr>
              <a:t>Annual Parish Meeting – April / May</a:t>
            </a:r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5280827" y="-51111"/>
            <a:ext cx="307976" cy="6858000"/>
            <a:chOff x="2743" y="0"/>
            <a:chExt cx="194" cy="4320"/>
          </a:xfrm>
        </p:grpSpPr>
        <p:sp>
          <p:nvSpPr>
            <p:cNvPr id="50" name="Line 226"/>
            <p:cNvSpPr>
              <a:spLocks noChangeShapeType="1"/>
            </p:cNvSpPr>
            <p:nvPr/>
          </p:nvSpPr>
          <p:spPr bwMode="auto">
            <a:xfrm flipV="1">
              <a:off x="2789" y="0"/>
              <a:ext cx="46" cy="43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" name="Text Box 227"/>
            <p:cNvSpPr txBox="1">
              <a:spLocks noChangeArrowheads="1"/>
            </p:cNvSpPr>
            <p:nvPr/>
          </p:nvSpPr>
          <p:spPr bwMode="auto">
            <a:xfrm>
              <a:off x="2743" y="3203"/>
              <a:ext cx="19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rgbClr val="C0C0C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800" i="1">
                  <a:solidFill>
                    <a:srgbClr val="FF3300"/>
                  </a:solidFill>
                </a:rPr>
                <a:t>We are here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45873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1600" y="2204864"/>
          <a:ext cx="7344816" cy="1678746"/>
        </p:xfrm>
        <a:graphic>
          <a:graphicData uri="http://schemas.openxmlformats.org/drawingml/2006/table">
            <a:tbl>
              <a:tblPr/>
              <a:tblGrid>
                <a:gridCol w="62272"/>
                <a:gridCol w="1905295"/>
                <a:gridCol w="2336964"/>
                <a:gridCol w="818683"/>
                <a:gridCol w="2221602"/>
              </a:tblGrid>
              <a:tr h="992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Reference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Description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SHLAA Ref (if applicable)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92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size (hectares)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923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current use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9986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Any known impediment to, or covenants that could affect, development?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4194">
                <a:tc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8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owner(s)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owners address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33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Agreement to show site on Neighbourhood Plan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94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Any comments owners have on plan or potential community gain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9269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8C4650"/>
                </a:solidFill>
              </a:rPr>
              <a:t>SITE RECORD</a:t>
            </a:r>
            <a:endParaRPr lang="en-GB" sz="4000" dirty="0">
              <a:solidFill>
                <a:srgbClr val="8C46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4847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C4650"/>
                </a:solidFill>
              </a:rPr>
              <a:t>Site Details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71600" y="903720"/>
          <a:ext cx="7344816" cy="4757528"/>
        </p:xfrm>
        <a:graphic>
          <a:graphicData uri="http://schemas.openxmlformats.org/drawingml/2006/table">
            <a:tbl>
              <a:tblPr/>
              <a:tblGrid>
                <a:gridCol w="62272"/>
                <a:gridCol w="153752"/>
                <a:gridCol w="1751543"/>
                <a:gridCol w="2336964"/>
                <a:gridCol w="818683"/>
                <a:gridCol w="2221602"/>
              </a:tblGrid>
              <a:tr h="168449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Availability for development: </a:t>
                      </a:r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Is the site unconditionally available for development within: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1 - 5 years?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1 - 10 years?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 years?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44"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40% Social housing unacceptable to owner/developer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Has the landowner agreed to partial development of the site?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Does the landowner own the access from the site to the highway?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44"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Brown Field Preference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Previously developed?</a:t>
                      </a: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Existing buildings on the site?</a:t>
                      </a: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Site use </a:t>
                      </a:r>
                      <a:r>
                        <a:rPr lang="en-GB" sz="1200" b="0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redundent</a:t>
                      </a:r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Local Traffic Impact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Access on hotspot</a:t>
                      </a: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Safe pedestrian access?</a:t>
                      </a:r>
                    </a:p>
                  </a:txBody>
                  <a:tcPr marL="64056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Village Envelope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9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19, 24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How much of the site border adjoins existing housing?</a:t>
                      </a:r>
                    </a:p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Natural, or other boundaries to the </a:t>
                      </a:r>
                      <a:r>
                        <a:rPr lang="en-GB" sz="1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site</a:t>
                      </a:r>
                      <a:endParaRPr lang="en-GB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Landscape sensitivity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Planning Application Number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Outcome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49"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60648"/>
            <a:ext cx="346081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WHAT</a:t>
            </a:r>
            <a:r>
              <a:rPr lang="en-GB" sz="6000" dirty="0" smtClean="0">
                <a:solidFill>
                  <a:srgbClr val="8C4650"/>
                </a:solidFill>
              </a:rPr>
              <a:t> </a:t>
            </a:r>
          </a:p>
          <a:p>
            <a:r>
              <a:rPr lang="en-GB" sz="3200" dirty="0" smtClean="0">
                <a:solidFill>
                  <a:srgbClr val="8C4650"/>
                </a:solidFill>
              </a:rPr>
              <a:t>DO WE HOPE FOR ?</a:t>
            </a:r>
            <a:endParaRPr lang="en-GB" sz="3200" dirty="0">
              <a:solidFill>
                <a:srgbClr val="8C46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4853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92280" y="213285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Rainbow over Woodcote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93305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C4650"/>
                </a:solidFill>
              </a:rPr>
              <a:t>A (more) level playing field</a:t>
            </a:r>
            <a:endParaRPr lang="en-GB" b="1" dirty="0">
              <a:solidFill>
                <a:srgbClr val="8C46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45091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C4650"/>
                </a:solidFill>
              </a:rPr>
              <a:t>Stability in a longer term binding agreement</a:t>
            </a:r>
            <a:endParaRPr lang="en-GB" b="1" dirty="0">
              <a:solidFill>
                <a:srgbClr val="8C46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9832" y="256490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Improved demographic balance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2" y="414908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Less sense of powerlessness, less resentment, less conflict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411760" y="232913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C4650"/>
                </a:solidFill>
              </a:rPr>
              <a:t>Better match of development to need </a:t>
            </a:r>
            <a:endParaRPr lang="en-GB" b="1" dirty="0">
              <a:solidFill>
                <a:srgbClr val="8C46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3140968"/>
            <a:ext cx="252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8C4650"/>
                </a:solidFill>
              </a:rPr>
              <a:t>Much greater local input</a:t>
            </a:r>
            <a:endParaRPr lang="en-GB" b="1" dirty="0">
              <a:solidFill>
                <a:srgbClr val="8C46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3573016"/>
            <a:ext cx="456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Recognition that some development can benefit Woodcote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059832" y="278092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disruptive development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059832" y="47251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speculative development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1835696" y="3068960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35696" y="4479503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35696" y="3861048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35696" y="2276872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4" cstate="print"/>
          <a:srcRect l="27680" t="34078" r="44266" b="45250"/>
          <a:stretch>
            <a:fillRect/>
          </a:stretch>
        </p:blipFill>
        <p:spPr bwMode="auto">
          <a:xfrm rot="2700000">
            <a:off x="874226" y="1960639"/>
            <a:ext cx="953078" cy="5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059832" y="3409255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Community  ownership and buy-in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7" grpId="0"/>
      <p:bldP spid="32" grpId="0"/>
      <p:bldP spid="33" grpId="0"/>
      <p:bldP spid="34" grpId="0"/>
      <p:bldP spid="36" grpId="0"/>
      <p:bldP spid="37" grpId="0"/>
      <p:bldP spid="24" grpId="0"/>
      <p:bldP spid="38" grpId="0"/>
      <p:bldP spid="40" grpId="0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260648"/>
            <a:ext cx="5333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GETTING STARTED</a:t>
            </a:r>
            <a:endParaRPr lang="en-GB" sz="5400" dirty="0">
              <a:solidFill>
                <a:srgbClr val="8C4650"/>
              </a:solidFill>
            </a:endParaRPr>
          </a:p>
        </p:txBody>
      </p:sp>
      <p:pic>
        <p:nvPicPr>
          <p:cNvPr id="2054" name="Picture 6" descr="http://www.fxvdigital.com/wp-content/uploads/2011/01/48803-career-management-defining-the-process-and-purp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413" y="548680"/>
            <a:ext cx="2479059" cy="16560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949274" y="2492896"/>
            <a:ext cx="132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Frontrunner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233029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precedent</a:t>
            </a:r>
          </a:p>
          <a:p>
            <a:r>
              <a:rPr lang="en-GB" sz="1400" dirty="0" smtClean="0"/>
              <a:t>No examples</a:t>
            </a:r>
          </a:p>
          <a:p>
            <a:r>
              <a:rPr lang="en-GB" sz="1400" dirty="0" smtClean="0"/>
              <a:t>No guidance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979712" y="3501008"/>
            <a:ext cx="161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4932040" y="3124125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Create an Advisory Group</a:t>
            </a:r>
          </a:p>
          <a:p>
            <a:r>
              <a:rPr lang="en-GB" sz="1400" dirty="0" smtClean="0"/>
              <a:t>Organise around key questions</a:t>
            </a:r>
          </a:p>
          <a:p>
            <a:r>
              <a:rPr lang="en-GB" sz="1400" dirty="0" smtClean="0"/>
              <a:t>Create a solid platform </a:t>
            </a:r>
          </a:p>
          <a:p>
            <a:r>
              <a:rPr lang="en-GB" sz="1400" dirty="0" smtClean="0"/>
              <a:t>Learn</a:t>
            </a:r>
          </a:p>
          <a:p>
            <a:r>
              <a:rPr lang="en-GB" sz="1400" dirty="0" smtClean="0"/>
              <a:t>Broaden</a:t>
            </a:r>
          </a:p>
          <a:p>
            <a:r>
              <a:rPr lang="en-GB" sz="1400" dirty="0" smtClean="0"/>
              <a:t>Amend as guidance/regulations emerge</a:t>
            </a:r>
          </a:p>
          <a:p>
            <a:r>
              <a:rPr lang="en-GB" sz="1400" dirty="0" smtClean="0"/>
              <a:t>Engage the village</a:t>
            </a:r>
            <a:endParaRPr lang="en-GB" sz="1400" dirty="0"/>
          </a:p>
        </p:txBody>
      </p:sp>
      <p:sp>
        <p:nvSpPr>
          <p:cNvPr id="43" name="Rectangle 42"/>
          <p:cNvSpPr/>
          <p:nvPr/>
        </p:nvSpPr>
        <p:spPr>
          <a:xfrm>
            <a:off x="1331640" y="2492896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31640" y="3471391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3419872" y="2564904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>
            <a:off x="3852000" y="3573016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15608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484784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There’s a lot of work: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GB" sz="1600" dirty="0" smtClean="0"/>
              <a:t>Research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GB" sz="1600" dirty="0" smtClean="0"/>
              <a:t>Consulting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GB" sz="1600" dirty="0" smtClean="0"/>
              <a:t>Communication</a:t>
            </a:r>
          </a:p>
          <a:p>
            <a:endParaRPr lang="en-GB" dirty="0" smtClean="0"/>
          </a:p>
          <a:p>
            <a:r>
              <a:rPr lang="en-GB" dirty="0" smtClean="0"/>
              <a:t>Time</a:t>
            </a:r>
          </a:p>
          <a:p>
            <a:endParaRPr lang="en-GB" dirty="0" smtClean="0"/>
          </a:p>
          <a:p>
            <a:r>
              <a:rPr lang="en-GB" dirty="0" smtClean="0"/>
              <a:t>Knowledge &amp; Skills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3131840" y="1556792"/>
          <a:ext cx="45365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7584" y="260648"/>
            <a:ext cx="5276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ADVISORY GROUP</a:t>
            </a:r>
            <a:endParaRPr lang="en-GB" sz="5400" dirty="0">
              <a:solidFill>
                <a:srgbClr val="8C46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3284984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84" y="2708920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1484784"/>
            <a:ext cx="455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  <a:sym typeface="Wingdings 3"/>
              </a:rPr>
              <a:t>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99592" y="4437112"/>
            <a:ext cx="720000" cy="252000"/>
          </a:xfrm>
          <a:prstGeom prst="rightArrow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35696" y="435581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Voluntary Advisory Group (15)</a:t>
            </a:r>
          </a:p>
        </p:txBody>
      </p:sp>
      <p:pic>
        <p:nvPicPr>
          <p:cNvPr id="23" name="Picture 6" descr="http://www.fcc.gov/pshs/images/advisory_group.jpg"/>
          <p:cNvPicPr>
            <a:picLocks noChangeAspect="1" noChangeArrowheads="1"/>
          </p:cNvPicPr>
          <p:nvPr/>
        </p:nvPicPr>
        <p:blipFill>
          <a:blip r:embed="rId8" cstate="print"/>
          <a:srcRect l="17640" r="8039"/>
          <a:stretch>
            <a:fillRect/>
          </a:stretch>
        </p:blipFill>
        <p:spPr bwMode="auto">
          <a:xfrm>
            <a:off x="6804248" y="404664"/>
            <a:ext cx="1963176" cy="17609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47" t="1756" r="55084" b="33634"/>
          <a:stretch/>
        </p:blipFill>
        <p:spPr>
          <a:xfrm>
            <a:off x="567876" y="1916832"/>
            <a:ext cx="1421123" cy="23268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3" y="260648"/>
            <a:ext cx="5333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GETTING STARTED</a:t>
            </a:r>
            <a:endParaRPr lang="en-GB" sz="5400" dirty="0">
              <a:solidFill>
                <a:srgbClr val="8C465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592000" y="1952880"/>
            <a:ext cx="3384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>
              <a:spcBef>
                <a:spcPct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Where might new houses go?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2808000" y="2528944"/>
            <a:ext cx="3168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/>
          <a:p>
            <a:pPr>
              <a:spcBef>
                <a:spcPct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How are possible sites prioritised</a:t>
            </a:r>
            <a:r>
              <a:rPr lang="en-GB" sz="1600" dirty="0" smtClean="0"/>
              <a:t>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2376000" y="1306317"/>
            <a:ext cx="360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>
              <a:spcBef>
                <a:spcPct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What is the Housing Need 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2808000" y="3177016"/>
            <a:ext cx="3168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What should new housing look like?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2592000" y="3789040"/>
            <a:ext cx="3384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What else should we consider?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2376000" y="4437112"/>
            <a:ext cx="360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sz="1600" dirty="0" smtClean="0"/>
              <a:t>How do we comply with planning rules?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625583" y="3889819"/>
            <a:ext cx="1780059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600" dirty="0" smtClean="0"/>
              <a:t>Communication &amp; Consultation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1403648" y="1306318"/>
            <a:ext cx="1080120" cy="3598803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pic>
        <p:nvPicPr>
          <p:cNvPr id="4098" name="Picture 2" descr="http://mysuccessfullife.co.uk/wp-content/uploads/2012/04/communic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43" y="3420923"/>
            <a:ext cx="2718872" cy="1527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martunemployment.com/wp-content/uploads/2009/09/question-marks-300x2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99"/>
          <a:stretch/>
        </p:blipFill>
        <p:spPr bwMode="auto">
          <a:xfrm>
            <a:off x="6660232" y="188604"/>
            <a:ext cx="2241883" cy="144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s.inkfrog.com/pix/arbeza/plus-sign-oran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00" y="2712142"/>
            <a:ext cx="860875" cy="860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2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8" grpId="0" animBg="1"/>
      <p:bldP spid="54" grpId="0" animBg="1"/>
      <p:bldP spid="56" grpId="0" animBg="1"/>
      <p:bldP spid="41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Geoff\Documents\Neighbourhood Plans\Maps\Woodcote Parish.png"/>
          <p:cNvPicPr>
            <a:picLocks noChangeAspect="1" noChangeArrowheads="1"/>
          </p:cNvPicPr>
          <p:nvPr/>
        </p:nvPicPr>
        <p:blipFill>
          <a:blip r:embed="rId3" cstate="print"/>
          <a:srcRect t="4200" r="2801" b="3401"/>
          <a:stretch>
            <a:fillRect/>
          </a:stretch>
        </p:blipFill>
        <p:spPr bwMode="auto">
          <a:xfrm>
            <a:off x="6804248" y="476672"/>
            <a:ext cx="1944216" cy="1584176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60648"/>
            <a:ext cx="5333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GETTING STARTED</a:t>
            </a:r>
            <a:endParaRPr lang="en-GB" sz="5400" dirty="0">
              <a:solidFill>
                <a:srgbClr val="8C465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4716016" y="3177016"/>
            <a:ext cx="1008000" cy="396000"/>
          </a:xfrm>
          <a:prstGeom prst="rightArrowCallout">
            <a:avLst>
              <a:gd name="adj1" fmla="val 24917"/>
              <a:gd name="adj2" fmla="val 25000"/>
              <a:gd name="adj3" fmla="val 14993"/>
              <a:gd name="adj4" fmla="val 87968"/>
            </a:avLst>
          </a:prstGeom>
          <a:solidFill>
            <a:srgbClr val="92D050">
              <a:alpha val="2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Village Workshops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1043608" y="2672960"/>
            <a:ext cx="126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Where might new houses go?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043608" y="3177016"/>
            <a:ext cx="126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How are possible sites prioritised</a:t>
            </a:r>
            <a:r>
              <a:rPr lang="en-GB" sz="1000" dirty="0" smtClean="0"/>
              <a:t>?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1043608" y="2132856"/>
            <a:ext cx="126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What is the Housing </a:t>
            </a:r>
            <a:r>
              <a:rPr lang="en-GB" sz="1000" dirty="0">
                <a:solidFill>
                  <a:schemeClr val="tx1"/>
                </a:solidFill>
              </a:rPr>
              <a:t>Need</a:t>
            </a: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1043608" y="3681072"/>
            <a:ext cx="126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What should new housing look like?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1043608" y="4185128"/>
            <a:ext cx="126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What else should we consider?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1043608" y="4689184"/>
            <a:ext cx="1260000" cy="39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/>
              <a:t>How do we comply with planning rules?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0" name="AutoShape 17"/>
          <p:cNvSpPr>
            <a:spLocks noChangeArrowheads="1"/>
          </p:cNvSpPr>
          <p:nvPr/>
        </p:nvSpPr>
        <p:spPr bwMode="auto">
          <a:xfrm>
            <a:off x="4716016" y="3681072"/>
            <a:ext cx="1008000" cy="396000"/>
          </a:xfrm>
          <a:prstGeom prst="rightArrowCallout">
            <a:avLst>
              <a:gd name="adj1" fmla="val 19824"/>
              <a:gd name="adj2" fmla="val 25000"/>
              <a:gd name="adj3" fmla="val 15396"/>
              <a:gd name="adj4" fmla="val 82370"/>
            </a:avLst>
          </a:prstGeom>
          <a:solidFill>
            <a:srgbClr val="92D050">
              <a:alpha val="2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 dirty="0">
                <a:solidFill>
                  <a:schemeClr val="tx1"/>
                </a:solidFill>
              </a:rPr>
              <a:t>Workshops</a:t>
            </a:r>
          </a:p>
          <a:p>
            <a:pPr algn="ctr">
              <a:spcBef>
                <a:spcPct val="0"/>
              </a:spcBef>
            </a:pPr>
            <a:r>
              <a:rPr lang="en-GB" sz="800" dirty="0">
                <a:solidFill>
                  <a:schemeClr val="tx1"/>
                </a:solidFill>
              </a:rPr>
              <a:t>- Detail Design Preferences</a:t>
            </a:r>
          </a:p>
        </p:txBody>
      </p:sp>
      <p:sp>
        <p:nvSpPr>
          <p:cNvPr id="63" name="AutoShape 59"/>
          <p:cNvSpPr>
            <a:spLocks noChangeArrowheads="1"/>
          </p:cNvSpPr>
          <p:nvPr/>
        </p:nvSpPr>
        <p:spPr bwMode="auto">
          <a:xfrm>
            <a:off x="3707904" y="2672960"/>
            <a:ext cx="1584000" cy="396000"/>
          </a:xfrm>
          <a:prstGeom prst="rightArrowCallout">
            <a:avLst>
              <a:gd name="adj1" fmla="val 16722"/>
              <a:gd name="adj2" fmla="val 25000"/>
              <a:gd name="adj3" fmla="val 17983"/>
              <a:gd name="adj4" fmla="val 93056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Landowner Submissions &amp; Data Gathering</a:t>
            </a:r>
          </a:p>
        </p:txBody>
      </p:sp>
      <p:sp>
        <p:nvSpPr>
          <p:cNvPr id="82" name="AutoShape 144"/>
          <p:cNvSpPr>
            <a:spLocks noChangeArrowheads="1"/>
          </p:cNvSpPr>
          <p:nvPr/>
        </p:nvSpPr>
        <p:spPr bwMode="auto">
          <a:xfrm>
            <a:off x="4716128" y="2132856"/>
            <a:ext cx="1008000" cy="396000"/>
          </a:xfrm>
          <a:prstGeom prst="rightArrowCallout">
            <a:avLst>
              <a:gd name="adj1" fmla="val 16722"/>
              <a:gd name="adj2" fmla="val 25000"/>
              <a:gd name="adj3" fmla="val 11328"/>
              <a:gd name="adj4" fmla="val 91440"/>
            </a:avLst>
          </a:prstGeom>
          <a:solidFill>
            <a:srgbClr val="92D050">
              <a:alpha val="2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ORCC Housing Need Survey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5868144" y="4221088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Living in the Village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5868194" y="2132856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Housing Need Statement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5868144" y="2636912"/>
            <a:ext cx="1008000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Potential Site List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5868194" y="3177016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Selection Criteria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5868194" y="3681072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Design Requirements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5868144" y="4725144"/>
            <a:ext cx="1008062" cy="3960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>
                <a:solidFill>
                  <a:schemeClr val="tx1"/>
                </a:solidFill>
              </a:rPr>
              <a:t>Sustainability </a:t>
            </a:r>
            <a:r>
              <a:rPr lang="en-GB" sz="1000" dirty="0" smtClean="0">
                <a:solidFill>
                  <a:schemeClr val="tx1"/>
                </a:solidFill>
              </a:rPr>
              <a:t>Assessment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5616" y="13407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Question/ Work Group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2843808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Inputs</a:t>
            </a:r>
            <a:endParaRPr lang="en-GB" dirty="0"/>
          </a:p>
        </p:txBody>
      </p:sp>
      <p:sp>
        <p:nvSpPr>
          <p:cNvPr id="69" name="AutoShape 144"/>
          <p:cNvSpPr>
            <a:spLocks noChangeArrowheads="1"/>
          </p:cNvSpPr>
          <p:nvPr/>
        </p:nvSpPr>
        <p:spPr bwMode="auto">
          <a:xfrm>
            <a:off x="2699792" y="2132856"/>
            <a:ext cx="1008000" cy="396000"/>
          </a:xfrm>
          <a:prstGeom prst="rightArrowCallout">
            <a:avLst>
              <a:gd name="adj1" fmla="val 16722"/>
              <a:gd name="adj2" fmla="val 25000"/>
              <a:gd name="adj3" fmla="val 11328"/>
              <a:gd name="adj4" fmla="val 91440"/>
            </a:avLst>
          </a:prstGeom>
          <a:solidFill>
            <a:srgbClr val="FFFF99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Parish Plan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1" name="AutoShape 144"/>
          <p:cNvSpPr>
            <a:spLocks noChangeArrowheads="1"/>
          </p:cNvSpPr>
          <p:nvPr/>
        </p:nvSpPr>
        <p:spPr bwMode="auto">
          <a:xfrm>
            <a:off x="3707904" y="2132856"/>
            <a:ext cx="1008000" cy="396000"/>
          </a:xfrm>
          <a:prstGeom prst="rightArrowCallout">
            <a:avLst>
              <a:gd name="adj1" fmla="val 16722"/>
              <a:gd name="adj2" fmla="val 25000"/>
              <a:gd name="adj3" fmla="val 11328"/>
              <a:gd name="adj4" fmla="val 91440"/>
            </a:avLst>
          </a:prstGeom>
          <a:solidFill>
            <a:srgbClr val="92D050">
              <a:alpha val="2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/>
              <a:t>Exhibition Inputs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3" name="AutoShape 59"/>
          <p:cNvSpPr>
            <a:spLocks noChangeArrowheads="1"/>
          </p:cNvSpPr>
          <p:nvPr/>
        </p:nvSpPr>
        <p:spPr bwMode="auto">
          <a:xfrm>
            <a:off x="2699792" y="2672960"/>
            <a:ext cx="1008000" cy="396000"/>
          </a:xfrm>
          <a:prstGeom prst="rightArrowCallout">
            <a:avLst>
              <a:gd name="adj1" fmla="val 16722"/>
              <a:gd name="adj2" fmla="val 25000"/>
              <a:gd name="adj3" fmla="val 17983"/>
              <a:gd name="adj4" fmla="val 93056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SODC SHLAA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4" name="AutoShape 5"/>
          <p:cNvSpPr>
            <a:spLocks noChangeArrowheads="1"/>
          </p:cNvSpPr>
          <p:nvPr/>
        </p:nvSpPr>
        <p:spPr bwMode="auto">
          <a:xfrm>
            <a:off x="2699792" y="3177016"/>
            <a:ext cx="1008000" cy="396000"/>
          </a:xfrm>
          <a:prstGeom prst="rightArrowCallout">
            <a:avLst>
              <a:gd name="adj1" fmla="val 24917"/>
              <a:gd name="adj2" fmla="val 25000"/>
              <a:gd name="adj3" fmla="val 14993"/>
              <a:gd name="adj4" fmla="val 87968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 dirty="0" smtClean="0">
                <a:solidFill>
                  <a:schemeClr val="tx1"/>
                </a:solidFill>
              </a:rPr>
              <a:t>Legislation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>
            <a:off x="3707904" y="3177016"/>
            <a:ext cx="1008000" cy="396000"/>
          </a:xfrm>
          <a:prstGeom prst="rightArrowCallout">
            <a:avLst>
              <a:gd name="adj1" fmla="val 24917"/>
              <a:gd name="adj2" fmla="val 25000"/>
              <a:gd name="adj3" fmla="val 14993"/>
              <a:gd name="adj4" fmla="val 87968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Core Strategy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84" name="AutoShape 144"/>
          <p:cNvSpPr>
            <a:spLocks noChangeArrowheads="1"/>
          </p:cNvSpPr>
          <p:nvPr/>
        </p:nvSpPr>
        <p:spPr bwMode="auto">
          <a:xfrm>
            <a:off x="2699792" y="3681072"/>
            <a:ext cx="1008000" cy="396000"/>
          </a:xfrm>
          <a:prstGeom prst="rightArrowCallout">
            <a:avLst>
              <a:gd name="adj1" fmla="val 16722"/>
              <a:gd name="adj2" fmla="val 25000"/>
              <a:gd name="adj3" fmla="val 11328"/>
              <a:gd name="adj4" fmla="val 91440"/>
            </a:avLst>
          </a:prstGeom>
          <a:solidFill>
            <a:srgbClr val="92D050">
              <a:alpha val="25000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1000" dirty="0" smtClean="0"/>
              <a:t>Exhibition Inputs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5" name="AutoShape 5"/>
          <p:cNvSpPr>
            <a:spLocks noChangeArrowheads="1"/>
          </p:cNvSpPr>
          <p:nvPr/>
        </p:nvSpPr>
        <p:spPr bwMode="auto">
          <a:xfrm>
            <a:off x="3707904" y="3681072"/>
            <a:ext cx="1008000" cy="396000"/>
          </a:xfrm>
          <a:prstGeom prst="rightArrowCallout">
            <a:avLst>
              <a:gd name="adj1" fmla="val 24917"/>
              <a:gd name="adj2" fmla="val 25000"/>
              <a:gd name="adj3" fmla="val 14993"/>
              <a:gd name="adj4" fmla="val 87968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sz="900" dirty="0" smtClean="0">
                <a:solidFill>
                  <a:schemeClr val="tx1"/>
                </a:solidFill>
              </a:rPr>
              <a:t>Local Design Guides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136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45" grpId="0" animBg="1"/>
      <p:bldP spid="46" grpId="0" animBg="1"/>
      <p:bldP spid="48" grpId="0" animBg="1"/>
      <p:bldP spid="54" grpId="0" animBg="1"/>
      <p:bldP spid="56" grpId="0" animBg="1"/>
      <p:bldP spid="60" grpId="0" animBg="1"/>
      <p:bldP spid="63" grpId="0" animBg="1"/>
      <p:bldP spid="82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62" grpId="0"/>
      <p:bldP spid="69" grpId="0" animBg="1"/>
      <p:bldP spid="71" grpId="0" animBg="1"/>
      <p:bldP spid="73" grpId="0" animBg="1"/>
      <p:bldP spid="74" grpId="0" animBg="1"/>
      <p:bldP spid="75" grpId="0" animBg="1"/>
      <p:bldP spid="84" grpId="0" animBg="1"/>
      <p:bldP spid="8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5733256"/>
            <a:ext cx="3256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60648"/>
            <a:ext cx="3996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8C4650"/>
                </a:solidFill>
              </a:rPr>
              <a:t>WOODCOTE</a:t>
            </a:r>
            <a:endParaRPr lang="en-GB" sz="6000" dirty="0">
              <a:solidFill>
                <a:srgbClr val="8C4650"/>
              </a:solidFill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827584" y="2492896"/>
            <a:ext cx="1980000" cy="900000"/>
          </a:xfrm>
          <a:prstGeom prst="rightArrowCallou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Potential Sites</a:t>
            </a:r>
            <a:endParaRPr lang="en-GB" dirty="0"/>
          </a:p>
        </p:txBody>
      </p:sp>
      <p:sp>
        <p:nvSpPr>
          <p:cNvPr id="13" name="Right Arrow Callout 12">
            <a:hlinkClick r:id="rId2" action="ppaction://hlinksldjump"/>
          </p:cNvPr>
          <p:cNvSpPr/>
          <p:nvPr/>
        </p:nvSpPr>
        <p:spPr>
          <a:xfrm>
            <a:off x="2843808" y="2492896"/>
            <a:ext cx="1980000" cy="900000"/>
          </a:xfrm>
          <a:prstGeom prst="rightArrowCallou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Site Selection Criteria</a:t>
            </a:r>
            <a:endParaRPr lang="en-GB" dirty="0"/>
          </a:p>
        </p:txBody>
      </p:sp>
      <p:sp>
        <p:nvSpPr>
          <p:cNvPr id="14" name="Right Arrow Callout 13"/>
          <p:cNvSpPr/>
          <p:nvPr/>
        </p:nvSpPr>
        <p:spPr>
          <a:xfrm>
            <a:off x="4860032" y="2492896"/>
            <a:ext cx="1980000" cy="900000"/>
          </a:xfrm>
          <a:prstGeom prst="rightArrowCallou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Prioritised List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876256" y="2492896"/>
            <a:ext cx="1296000" cy="9000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Initial Site Allocation</a:t>
            </a:r>
            <a:endParaRPr lang="en-GB" dirty="0"/>
          </a:p>
        </p:txBody>
      </p:sp>
      <p:sp>
        <p:nvSpPr>
          <p:cNvPr id="18" name="Up Arrow Callout 17"/>
          <p:cNvSpPr/>
          <p:nvPr/>
        </p:nvSpPr>
        <p:spPr>
          <a:xfrm>
            <a:off x="6948264" y="3429000"/>
            <a:ext cx="1296000" cy="1404000"/>
          </a:xfrm>
          <a:prstGeom prst="upArrowCallou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Housing Need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38610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C4650"/>
                </a:solidFill>
              </a:rPr>
              <a:t>Selection Grid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Brainstorming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Core Strategy (SA)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Consultation - workshops</a:t>
            </a:r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386104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C4650"/>
                </a:solidFill>
              </a:rPr>
              <a:t>Potential site dBase</a:t>
            </a:r>
          </a:p>
          <a:p>
            <a:pPr indent="-360000">
              <a:buFont typeface="Wingdings" pitchFamily="2" charset="2"/>
              <a:buChar char="Ø"/>
            </a:pPr>
            <a:r>
              <a:rPr lang="en-GB" dirty="0" smtClean="0">
                <a:solidFill>
                  <a:srgbClr val="8C4650"/>
                </a:solidFill>
              </a:rPr>
              <a:t>SODC SHLAA</a:t>
            </a:r>
          </a:p>
          <a:p>
            <a:pPr indent="-360000">
              <a:buFont typeface="Wingdings" pitchFamily="2" charset="2"/>
              <a:buChar char="Ø"/>
            </a:pPr>
            <a:r>
              <a:rPr lang="en-GB" dirty="0" smtClean="0">
                <a:solidFill>
                  <a:srgbClr val="8C4650"/>
                </a:solidFill>
              </a:rPr>
              <a:t>Advertising</a:t>
            </a:r>
          </a:p>
          <a:p>
            <a:endParaRPr lang="en-GB" dirty="0">
              <a:solidFill>
                <a:srgbClr val="8C46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1412776"/>
            <a:ext cx="193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8C4650"/>
                </a:solidFill>
              </a:rPr>
              <a:t>Our Approach</a:t>
            </a:r>
            <a:endParaRPr lang="en-GB" sz="2400" dirty="0">
              <a:solidFill>
                <a:srgbClr val="8C46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5856" y="386104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8C4650"/>
                </a:solidFill>
              </a:rPr>
              <a:t>Village appraisals and Parish plan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Village meeting</a:t>
            </a:r>
          </a:p>
          <a:p>
            <a:r>
              <a:rPr lang="en-GB" dirty="0" smtClean="0">
                <a:solidFill>
                  <a:srgbClr val="8C4650"/>
                </a:solidFill>
              </a:rPr>
              <a:t>Housing Survey – ORCC form</a:t>
            </a:r>
          </a:p>
        </p:txBody>
      </p:sp>
      <p:graphicFrame>
        <p:nvGraphicFramePr>
          <p:cNvPr id="24" name="Diagram 23"/>
          <p:cNvGraphicFramePr/>
          <p:nvPr/>
        </p:nvGraphicFramePr>
        <p:xfrm>
          <a:off x="6372200" y="404664"/>
          <a:ext cx="2016224" cy="168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19" grpId="0"/>
      <p:bldP spid="19" grpId="1"/>
      <p:bldP spid="20" grpId="0"/>
      <p:bldP spid="20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971600" y="2564904"/>
            <a:ext cx="1584176" cy="864096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CC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Site Available?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804248" y="2564904"/>
            <a:ext cx="1584176" cy="864096"/>
          </a:xfrm>
          <a:prstGeom prst="homePlat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FFCC"/>
              </a:gs>
            </a:gsLst>
            <a:lin ang="0" scaled="1"/>
            <a:tileRect/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Final Test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915816" y="2564904"/>
            <a:ext cx="1584176" cy="864096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CC"/>
              </a:gs>
            </a:gsLst>
            <a:lin ang="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Rank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860032" y="2564904"/>
            <a:ext cx="1584176" cy="864096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CC"/>
              </a:gs>
            </a:gsLst>
            <a:lin ang="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Killer Check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2555776" y="2996952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44208" y="2996952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9992" y="2996952"/>
            <a:ext cx="360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 w="101600" cmpd="thickThin">
            <a:solidFill>
              <a:srgbClr val="8C4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80112" y="60212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www.woodcotendp.org.uk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112" y="5733256"/>
            <a:ext cx="3162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www.woodcote-online.co.uk</a:t>
            </a:r>
            <a:endParaRPr lang="en-GB" sz="2000" dirty="0">
              <a:solidFill>
                <a:srgbClr val="8C46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260648"/>
            <a:ext cx="4531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8C4650"/>
                </a:solidFill>
              </a:rPr>
              <a:t>HOUSING SITES</a:t>
            </a:r>
            <a:endParaRPr lang="en-GB" sz="5400" dirty="0">
              <a:solidFill>
                <a:srgbClr val="8C46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4" y="1196753"/>
            <a:ext cx="334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RANKING PROCESS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eurekaformac.com/images/application-ic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45" b="5234"/>
          <a:stretch/>
        </p:blipFill>
        <p:spPr bwMode="auto">
          <a:xfrm>
            <a:off x="6804248" y="548681"/>
            <a:ext cx="2088232" cy="1898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99594" y="3789039"/>
            <a:ext cx="3458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Using criteria determined by:</a:t>
            </a:r>
          </a:p>
          <a:p>
            <a:pPr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need for compliance; and</a:t>
            </a:r>
          </a:p>
          <a:p>
            <a:pPr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expressed village preferences.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57332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C4650"/>
                </a:solidFill>
              </a:rPr>
              <a:t>Dorchester-on-Thames</a:t>
            </a:r>
          </a:p>
          <a:p>
            <a:r>
              <a:rPr lang="en-GB" sz="2000" dirty="0" smtClean="0">
                <a:solidFill>
                  <a:srgbClr val="8C4650"/>
                </a:solidFill>
              </a:rPr>
              <a:t>Tuesday 5</a:t>
            </a:r>
            <a:r>
              <a:rPr lang="en-GB" sz="2000" baseline="30000" dirty="0" smtClean="0">
                <a:solidFill>
                  <a:srgbClr val="8C4650"/>
                </a:solidFill>
              </a:rPr>
              <a:t>th</a:t>
            </a:r>
            <a:r>
              <a:rPr lang="en-GB" sz="2000" dirty="0" smtClean="0">
                <a:solidFill>
                  <a:srgbClr val="8C4650"/>
                </a:solidFill>
              </a:rPr>
              <a:t> February 2013</a:t>
            </a:r>
            <a:endParaRPr lang="en-GB" sz="2000" dirty="0">
              <a:solidFill>
                <a:srgbClr val="8C46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3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1289</Words>
  <Application>Microsoft Office PowerPoint</Application>
  <PresentationFormat>On-screen Show (4:3)</PresentationFormat>
  <Paragraphs>480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CPRE</dc:title>
  <dc:creator>Geoff</dc:creator>
  <cp:lastModifiedBy>Geoff Botting</cp:lastModifiedBy>
  <cp:revision>94</cp:revision>
  <dcterms:created xsi:type="dcterms:W3CDTF">2012-07-05T11:19:32Z</dcterms:created>
  <dcterms:modified xsi:type="dcterms:W3CDTF">2013-02-05T10:22:38Z</dcterms:modified>
</cp:coreProperties>
</file>